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303" r:id="rId3"/>
    <p:sldId id="304" r:id="rId4"/>
    <p:sldId id="305" r:id="rId5"/>
    <p:sldId id="306" r:id="rId6"/>
    <p:sldId id="307" r:id="rId7"/>
    <p:sldId id="300" r:id="rId8"/>
    <p:sldId id="301" r:id="rId9"/>
    <p:sldId id="272" r:id="rId10"/>
    <p:sldId id="299" r:id="rId11"/>
    <p:sldId id="276" r:id="rId12"/>
    <p:sldId id="277" r:id="rId13"/>
    <p:sldId id="278" r:id="rId14"/>
    <p:sldId id="279" r:id="rId15"/>
    <p:sldId id="280" r:id="rId16"/>
    <p:sldId id="284" r:id="rId17"/>
    <p:sldId id="285" r:id="rId18"/>
    <p:sldId id="286" r:id="rId19"/>
    <p:sldId id="287" r:id="rId20"/>
    <p:sldId id="288" r:id="rId21"/>
    <p:sldId id="271" r:id="rId22"/>
    <p:sldId id="291" r:id="rId23"/>
    <p:sldId id="290" r:id="rId24"/>
    <p:sldId id="289" r:id="rId25"/>
    <p:sldId id="292" r:id="rId26"/>
    <p:sldId id="293" r:id="rId27"/>
    <p:sldId id="294" r:id="rId28"/>
    <p:sldId id="296" r:id="rId29"/>
    <p:sldId id="298" r:id="rId30"/>
    <p:sldId id="29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барлығы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2018-2019 оқу жылы</c:v>
                </c:pt>
                <c:pt idx="1">
                  <c:v>2019-2020 оқу жылы</c:v>
                </c:pt>
                <c:pt idx="2">
                  <c:v>2020-2021 оқу жылы</c:v>
                </c:pt>
              </c:strCache>
            </c:strRef>
          </c:cat>
          <c:val>
            <c:numRef>
              <c:f>Лист1!$B$2:$B$4</c:f>
              <c:numCache>
                <c:formatCode>General</c:formatCode>
                <c:ptCount val="3"/>
                <c:pt idx="0">
                  <c:v>43</c:v>
                </c:pt>
                <c:pt idx="1">
                  <c:v>41</c:v>
                </c:pt>
                <c:pt idx="2">
                  <c:v>40</c:v>
                </c:pt>
              </c:numCache>
            </c:numRef>
          </c:val>
        </c:ser>
        <c:ser>
          <c:idx val="1"/>
          <c:order val="1"/>
          <c:tx>
            <c:strRef>
              <c:f>Лист1!$C$1</c:f>
              <c:strCache>
                <c:ptCount val="1"/>
                <c:pt idx="0">
                  <c:v>жоғары білімді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2018-2019 оқу жылы</c:v>
                </c:pt>
                <c:pt idx="1">
                  <c:v>2019-2020 оқу жылы</c:v>
                </c:pt>
                <c:pt idx="2">
                  <c:v>2020-2021 оқу жылы</c:v>
                </c:pt>
              </c:strCache>
            </c:strRef>
          </c:cat>
          <c:val>
            <c:numRef>
              <c:f>Лист1!$C$2:$C$4</c:f>
              <c:numCache>
                <c:formatCode>General</c:formatCode>
                <c:ptCount val="3"/>
                <c:pt idx="0">
                  <c:v>35</c:v>
                </c:pt>
                <c:pt idx="1">
                  <c:v>29</c:v>
                </c:pt>
                <c:pt idx="2">
                  <c:v>19</c:v>
                </c:pt>
              </c:numCache>
            </c:numRef>
          </c:val>
        </c:ser>
        <c:ser>
          <c:idx val="2"/>
          <c:order val="2"/>
          <c:tx>
            <c:strRef>
              <c:f>Лист1!$D$1</c:f>
              <c:strCache>
                <c:ptCount val="1"/>
                <c:pt idx="0">
                  <c:v>Столбец3</c:v>
                </c:pt>
              </c:strCache>
            </c:strRef>
          </c:tx>
          <c:invertIfNegative val="0"/>
          <c:cat>
            <c:strRef>
              <c:f>Лист1!$A$2:$A$4</c:f>
              <c:strCache>
                <c:ptCount val="3"/>
                <c:pt idx="0">
                  <c:v>2018-2019 оқу жылы</c:v>
                </c:pt>
                <c:pt idx="1">
                  <c:v>2019-2020 оқу жылы</c:v>
                </c:pt>
                <c:pt idx="2">
                  <c:v>2020-2021 оқу жылы</c:v>
                </c:pt>
              </c:strCache>
            </c:strRef>
          </c:cat>
          <c:val>
            <c:numRef>
              <c:f>Лист1!$D$2:$D$4</c:f>
            </c:numRef>
          </c:val>
        </c:ser>
        <c:dLbls>
          <c:showLegendKey val="0"/>
          <c:showVal val="0"/>
          <c:showCatName val="0"/>
          <c:showSerName val="0"/>
          <c:showPercent val="0"/>
          <c:showBubbleSize val="0"/>
        </c:dLbls>
        <c:gapWidth val="150"/>
        <c:axId val="354250016"/>
        <c:axId val="354247664"/>
      </c:barChart>
      <c:catAx>
        <c:axId val="354250016"/>
        <c:scaling>
          <c:orientation val="minMax"/>
        </c:scaling>
        <c:delete val="0"/>
        <c:axPos val="b"/>
        <c:numFmt formatCode="General" sourceLinked="1"/>
        <c:majorTickMark val="out"/>
        <c:minorTickMark val="none"/>
        <c:tickLblPos val="nextTo"/>
        <c:crossAx val="354247664"/>
        <c:crosses val="autoZero"/>
        <c:auto val="1"/>
        <c:lblAlgn val="ctr"/>
        <c:lblOffset val="100"/>
        <c:noMultiLvlLbl val="0"/>
      </c:catAx>
      <c:valAx>
        <c:axId val="354247664"/>
        <c:scaling>
          <c:orientation val="minMax"/>
        </c:scaling>
        <c:delete val="0"/>
        <c:axPos val="l"/>
        <c:majorGridlines/>
        <c:numFmt formatCode="General" sourceLinked="1"/>
        <c:majorTickMark val="out"/>
        <c:minorTickMark val="none"/>
        <c:tickLblPos val="nextTo"/>
        <c:crossAx val="3542500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764630115680083E-2"/>
          <c:y val="4.4896522574311877E-2"/>
          <c:w val="0.80383493729950506"/>
          <c:h val="0.90195721882834667"/>
        </c:manualLayout>
      </c:layout>
      <c:barChart>
        <c:barDir val="col"/>
        <c:grouping val="clustered"/>
        <c:varyColors val="0"/>
        <c:ser>
          <c:idx val="0"/>
          <c:order val="0"/>
          <c:tx>
            <c:strRef>
              <c:f>Лист1!$B$1</c:f>
              <c:strCache>
                <c:ptCount val="1"/>
                <c:pt idx="0">
                  <c:v>барлығы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5 А</c:v>
                </c:pt>
                <c:pt idx="1">
                  <c:v>6 А</c:v>
                </c:pt>
                <c:pt idx="2">
                  <c:v>6 Ә</c:v>
                </c:pt>
                <c:pt idx="3">
                  <c:v>7 А</c:v>
                </c:pt>
                <c:pt idx="4">
                  <c:v>7 Ә</c:v>
                </c:pt>
                <c:pt idx="5">
                  <c:v>8 А</c:v>
                </c:pt>
                <c:pt idx="6">
                  <c:v>8 Ә</c:v>
                </c:pt>
              </c:strCache>
            </c:strRef>
          </c:cat>
          <c:val>
            <c:numRef>
              <c:f>Лист1!$B$2:$B$8</c:f>
              <c:numCache>
                <c:formatCode>General</c:formatCode>
                <c:ptCount val="7"/>
                <c:pt idx="0">
                  <c:v>15</c:v>
                </c:pt>
                <c:pt idx="1">
                  <c:v>2</c:v>
                </c:pt>
                <c:pt idx="2">
                  <c:v>2</c:v>
                </c:pt>
                <c:pt idx="3">
                  <c:v>13</c:v>
                </c:pt>
                <c:pt idx="4">
                  <c:v>5</c:v>
                </c:pt>
                <c:pt idx="5">
                  <c:v>47</c:v>
                </c:pt>
                <c:pt idx="6">
                  <c:v>17</c:v>
                </c:pt>
              </c:numCache>
            </c:numRef>
          </c:val>
        </c:ser>
        <c:ser>
          <c:idx val="1"/>
          <c:order val="1"/>
          <c:tx>
            <c:strRef>
              <c:f>Лист1!$C$1</c:f>
              <c:strCache>
                <c:ptCount val="1"/>
                <c:pt idx="0">
                  <c:v>себепті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5 А</c:v>
                </c:pt>
                <c:pt idx="1">
                  <c:v>6 А</c:v>
                </c:pt>
                <c:pt idx="2">
                  <c:v>6 Ә</c:v>
                </c:pt>
                <c:pt idx="3">
                  <c:v>7 А</c:v>
                </c:pt>
                <c:pt idx="4">
                  <c:v>7 Ә</c:v>
                </c:pt>
                <c:pt idx="5">
                  <c:v>8 А</c:v>
                </c:pt>
                <c:pt idx="6">
                  <c:v>8 Ә</c:v>
                </c:pt>
              </c:strCache>
            </c:strRef>
          </c:cat>
          <c:val>
            <c:numRef>
              <c:f>Лист1!$C$2:$C$8</c:f>
              <c:numCache>
                <c:formatCode>General</c:formatCode>
                <c:ptCount val="7"/>
                <c:pt idx="1">
                  <c:v>1</c:v>
                </c:pt>
                <c:pt idx="2">
                  <c:v>1</c:v>
                </c:pt>
                <c:pt idx="3">
                  <c:v>8</c:v>
                </c:pt>
                <c:pt idx="4">
                  <c:v>3</c:v>
                </c:pt>
                <c:pt idx="5">
                  <c:v>7</c:v>
                </c:pt>
                <c:pt idx="6">
                  <c:v>8</c:v>
                </c:pt>
              </c:numCache>
            </c:numRef>
          </c:val>
        </c:ser>
        <c:ser>
          <c:idx val="2"/>
          <c:order val="2"/>
          <c:tx>
            <c:strRef>
              <c:f>Лист1!$D$1</c:f>
              <c:strCache>
                <c:ptCount val="1"/>
                <c:pt idx="0">
                  <c:v>себепсіз</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5 А</c:v>
                </c:pt>
                <c:pt idx="1">
                  <c:v>6 А</c:v>
                </c:pt>
                <c:pt idx="2">
                  <c:v>6 Ә</c:v>
                </c:pt>
                <c:pt idx="3">
                  <c:v>7 А</c:v>
                </c:pt>
                <c:pt idx="4">
                  <c:v>7 Ә</c:v>
                </c:pt>
                <c:pt idx="5">
                  <c:v>8 А</c:v>
                </c:pt>
                <c:pt idx="6">
                  <c:v>8 Ә</c:v>
                </c:pt>
              </c:strCache>
            </c:strRef>
          </c:cat>
          <c:val>
            <c:numRef>
              <c:f>Лист1!$D$2:$D$8</c:f>
              <c:numCache>
                <c:formatCode>General</c:formatCode>
                <c:ptCount val="7"/>
                <c:pt idx="0">
                  <c:v>4</c:v>
                </c:pt>
                <c:pt idx="1">
                  <c:v>1</c:v>
                </c:pt>
                <c:pt idx="2">
                  <c:v>1</c:v>
                </c:pt>
                <c:pt idx="3">
                  <c:v>1</c:v>
                </c:pt>
                <c:pt idx="4">
                  <c:v>2</c:v>
                </c:pt>
              </c:numCache>
            </c:numRef>
          </c:val>
        </c:ser>
        <c:ser>
          <c:idx val="3"/>
          <c:order val="3"/>
          <c:tx>
            <c:strRef>
              <c:f>Лист1!$E$1</c:f>
              <c:strCache>
                <c:ptCount val="1"/>
                <c:pt idx="0">
                  <c:v>анықтамасы бар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5 А</c:v>
                </c:pt>
                <c:pt idx="1">
                  <c:v>6 А</c:v>
                </c:pt>
                <c:pt idx="2">
                  <c:v>6 Ә</c:v>
                </c:pt>
                <c:pt idx="3">
                  <c:v>7 А</c:v>
                </c:pt>
                <c:pt idx="4">
                  <c:v>7 Ә</c:v>
                </c:pt>
                <c:pt idx="5">
                  <c:v>8 А</c:v>
                </c:pt>
                <c:pt idx="6">
                  <c:v>8 Ә</c:v>
                </c:pt>
              </c:strCache>
            </c:strRef>
          </c:cat>
          <c:val>
            <c:numRef>
              <c:f>Лист1!$E$2:$E$8</c:f>
              <c:numCache>
                <c:formatCode>General</c:formatCode>
                <c:ptCount val="7"/>
                <c:pt idx="0">
                  <c:v>11</c:v>
                </c:pt>
                <c:pt idx="1">
                  <c:v>2</c:v>
                </c:pt>
                <c:pt idx="2">
                  <c:v>2</c:v>
                </c:pt>
                <c:pt idx="3">
                  <c:v>4</c:v>
                </c:pt>
                <c:pt idx="4">
                  <c:v>3</c:v>
                </c:pt>
                <c:pt idx="5">
                  <c:v>40</c:v>
                </c:pt>
                <c:pt idx="6">
                  <c:v>9</c:v>
                </c:pt>
              </c:numCache>
            </c:numRef>
          </c:val>
        </c:ser>
        <c:dLbls>
          <c:showLegendKey val="0"/>
          <c:showVal val="0"/>
          <c:showCatName val="0"/>
          <c:showSerName val="0"/>
          <c:showPercent val="0"/>
          <c:showBubbleSize val="0"/>
        </c:dLbls>
        <c:gapWidth val="150"/>
        <c:axId val="355585048"/>
        <c:axId val="355581128"/>
      </c:barChart>
      <c:catAx>
        <c:axId val="355585048"/>
        <c:scaling>
          <c:orientation val="minMax"/>
        </c:scaling>
        <c:delete val="0"/>
        <c:axPos val="b"/>
        <c:numFmt formatCode="General" sourceLinked="0"/>
        <c:majorTickMark val="out"/>
        <c:minorTickMark val="none"/>
        <c:tickLblPos val="nextTo"/>
        <c:crossAx val="355581128"/>
        <c:crosses val="autoZero"/>
        <c:auto val="1"/>
        <c:lblAlgn val="ctr"/>
        <c:lblOffset val="100"/>
        <c:noMultiLvlLbl val="0"/>
      </c:catAx>
      <c:valAx>
        <c:axId val="355581128"/>
        <c:scaling>
          <c:orientation val="minMax"/>
        </c:scaling>
        <c:delete val="0"/>
        <c:axPos val="l"/>
        <c:majorGridlines/>
        <c:numFmt formatCode="General" sourceLinked="1"/>
        <c:majorTickMark val="out"/>
        <c:minorTickMark val="none"/>
        <c:tickLblPos val="nextTo"/>
        <c:crossAx val="355585048"/>
        <c:crosses val="autoZero"/>
        <c:crossBetween val="between"/>
      </c:valAx>
    </c:plotArea>
    <c:legend>
      <c:legendPos val="r"/>
      <c:overlay val="0"/>
    </c:legend>
    <c:plotVisOnly val="1"/>
    <c:dispBlanksAs val="gap"/>
    <c:showDLblsOverMax val="0"/>
  </c:chart>
  <c:txPr>
    <a:bodyPr/>
    <a:lstStyle/>
    <a:p>
      <a:pPr>
        <a:defRPr>
          <a:latin typeface="Times New Roman" pitchFamily="18" charset="0"/>
          <a:cs typeface="Times New Roman" pitchFamily="18"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барлығы</c:v>
                </c:pt>
              </c:strCache>
            </c:strRef>
          </c:tx>
          <c:invertIfNegative val="0"/>
          <c:dLbls>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4"/>
                <c:pt idx="0">
                  <c:v>9 А</c:v>
                </c:pt>
                <c:pt idx="1">
                  <c:v>9 Ә</c:v>
                </c:pt>
                <c:pt idx="2">
                  <c:v>10 А</c:v>
                </c:pt>
                <c:pt idx="3">
                  <c:v>11 А</c:v>
                </c:pt>
              </c:strCache>
            </c:strRef>
          </c:cat>
          <c:val>
            <c:numRef>
              <c:f>Лист1!$B$2:$B$7</c:f>
              <c:numCache>
                <c:formatCode>General</c:formatCode>
                <c:ptCount val="6"/>
                <c:pt idx="0">
                  <c:v>12</c:v>
                </c:pt>
                <c:pt idx="1">
                  <c:v>11</c:v>
                </c:pt>
                <c:pt idx="2">
                  <c:v>31</c:v>
                </c:pt>
                <c:pt idx="3">
                  <c:v>3</c:v>
                </c:pt>
              </c:numCache>
            </c:numRef>
          </c:val>
        </c:ser>
        <c:ser>
          <c:idx val="1"/>
          <c:order val="1"/>
          <c:tx>
            <c:strRef>
              <c:f>Лист1!$C$1</c:f>
              <c:strCache>
                <c:ptCount val="1"/>
                <c:pt idx="0">
                  <c:v>себепті</c:v>
                </c:pt>
              </c:strCache>
            </c:strRef>
          </c:tx>
          <c:invertIfNegative val="0"/>
          <c:dLbls>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4"/>
                <c:pt idx="0">
                  <c:v>9 А</c:v>
                </c:pt>
                <c:pt idx="1">
                  <c:v>9 Ә</c:v>
                </c:pt>
                <c:pt idx="2">
                  <c:v>10 А</c:v>
                </c:pt>
                <c:pt idx="3">
                  <c:v>11 А</c:v>
                </c:pt>
              </c:strCache>
            </c:strRef>
          </c:cat>
          <c:val>
            <c:numRef>
              <c:f>Лист1!$C$2:$C$7</c:f>
              <c:numCache>
                <c:formatCode>General</c:formatCode>
                <c:ptCount val="6"/>
                <c:pt idx="1">
                  <c:v>5</c:v>
                </c:pt>
                <c:pt idx="2">
                  <c:v>3</c:v>
                </c:pt>
                <c:pt idx="3">
                  <c:v>1</c:v>
                </c:pt>
              </c:numCache>
            </c:numRef>
          </c:val>
        </c:ser>
        <c:ser>
          <c:idx val="2"/>
          <c:order val="2"/>
          <c:tx>
            <c:strRef>
              <c:f>Лист1!$D$1</c:f>
              <c:strCache>
                <c:ptCount val="1"/>
                <c:pt idx="0">
                  <c:v>себепсіз</c:v>
                </c:pt>
              </c:strCache>
            </c:strRef>
          </c:tx>
          <c:invertIfNegative val="0"/>
          <c:dLbls>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4"/>
                <c:pt idx="0">
                  <c:v>9 А</c:v>
                </c:pt>
                <c:pt idx="1">
                  <c:v>9 Ә</c:v>
                </c:pt>
                <c:pt idx="2">
                  <c:v>10 А</c:v>
                </c:pt>
                <c:pt idx="3">
                  <c:v>11 А</c:v>
                </c:pt>
              </c:strCache>
            </c:strRef>
          </c:cat>
          <c:val>
            <c:numRef>
              <c:f>Лист1!$D$2:$D$7</c:f>
              <c:numCache>
                <c:formatCode>General</c:formatCode>
                <c:ptCount val="6"/>
                <c:pt idx="0">
                  <c:v>1</c:v>
                </c:pt>
                <c:pt idx="1">
                  <c:v>1</c:v>
                </c:pt>
              </c:numCache>
            </c:numRef>
          </c:val>
        </c:ser>
        <c:ser>
          <c:idx val="3"/>
          <c:order val="3"/>
          <c:tx>
            <c:strRef>
              <c:f>Лист1!$E$1</c:f>
              <c:strCache>
                <c:ptCount val="1"/>
                <c:pt idx="0">
                  <c:v>анықтамасы бар</c:v>
                </c:pt>
              </c:strCache>
            </c:strRef>
          </c:tx>
          <c:invertIfNegative val="0"/>
          <c:dLbls>
            <c:spPr>
              <a:noFill/>
              <a:ln>
                <a:noFill/>
              </a:ln>
              <a:effectLst/>
            </c:spPr>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4"/>
                <c:pt idx="0">
                  <c:v>9 А</c:v>
                </c:pt>
                <c:pt idx="1">
                  <c:v>9 Ә</c:v>
                </c:pt>
                <c:pt idx="2">
                  <c:v>10 А</c:v>
                </c:pt>
                <c:pt idx="3">
                  <c:v>11 А</c:v>
                </c:pt>
              </c:strCache>
            </c:strRef>
          </c:cat>
          <c:val>
            <c:numRef>
              <c:f>Лист1!$E$2:$E$7</c:f>
              <c:numCache>
                <c:formatCode>General</c:formatCode>
                <c:ptCount val="6"/>
                <c:pt idx="0">
                  <c:v>11</c:v>
                </c:pt>
                <c:pt idx="1">
                  <c:v>5</c:v>
                </c:pt>
                <c:pt idx="2">
                  <c:v>28</c:v>
                </c:pt>
                <c:pt idx="3">
                  <c:v>2</c:v>
                </c:pt>
              </c:numCache>
            </c:numRef>
          </c:val>
        </c:ser>
        <c:dLbls>
          <c:showLegendKey val="0"/>
          <c:showVal val="0"/>
          <c:showCatName val="0"/>
          <c:showSerName val="0"/>
          <c:showPercent val="0"/>
          <c:showBubbleSize val="0"/>
        </c:dLbls>
        <c:gapWidth val="150"/>
        <c:axId val="355581520"/>
        <c:axId val="355583088"/>
      </c:barChart>
      <c:catAx>
        <c:axId val="35558152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ru-RU"/>
          </a:p>
        </c:txPr>
        <c:crossAx val="355583088"/>
        <c:crosses val="autoZero"/>
        <c:auto val="1"/>
        <c:lblAlgn val="ctr"/>
        <c:lblOffset val="100"/>
        <c:noMultiLvlLbl val="0"/>
      </c:catAx>
      <c:valAx>
        <c:axId val="355583088"/>
        <c:scaling>
          <c:orientation val="minMax"/>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355581520"/>
        <c:crosses val="autoZero"/>
        <c:crossBetween val="between"/>
      </c:valAx>
    </c:plotArea>
    <c:legend>
      <c:legendPos val="r"/>
      <c:overlay val="0"/>
      <c:txPr>
        <a:bodyPr/>
        <a:lstStyle/>
        <a:p>
          <a:pPr>
            <a:defRPr>
              <a:latin typeface="Times New Roman" pitchFamily="18" charset="0"/>
              <a:cs typeface="Times New Roman" pitchFamily="18" charset="0"/>
            </a:defRPr>
          </a:pPr>
          <a:endParaRPr lang="ru-RU"/>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2018/2019 о/ж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Қазақст. патриотизм  және аз. Тәрбие</c:v>
                </c:pt>
                <c:pt idx="1">
                  <c:v>Рухани адамгершілік тәрбие</c:v>
                </c:pt>
                <c:pt idx="2">
                  <c:v>Ұлттық тәрбие</c:v>
                </c:pt>
                <c:pt idx="3">
                  <c:v>Отбасы тәрбиесі </c:v>
                </c:pt>
                <c:pt idx="4">
                  <c:v>Еңбек, экономикалық және экологиялық тәрбие</c:v>
                </c:pt>
                <c:pt idx="5">
                  <c:v>Зияткерлік тәрбие, ақпараттық мәдениет тәрбиесі</c:v>
                </c:pt>
                <c:pt idx="6">
                  <c:v>Көп мәдениетті және көркем- эстетикалық тәрбие</c:v>
                </c:pt>
                <c:pt idx="7">
                  <c:v>Дене тәрбиесі және салауатты өмір салты</c:v>
                </c:pt>
              </c:strCache>
            </c:strRef>
          </c:cat>
          <c:val>
            <c:numRef>
              <c:f>Лист1!$B$2:$B$9</c:f>
              <c:numCache>
                <c:formatCode>General</c:formatCode>
                <c:ptCount val="8"/>
                <c:pt idx="0">
                  <c:v>39</c:v>
                </c:pt>
                <c:pt idx="1">
                  <c:v>35</c:v>
                </c:pt>
                <c:pt idx="2">
                  <c:v>31</c:v>
                </c:pt>
                <c:pt idx="3">
                  <c:v>20</c:v>
                </c:pt>
                <c:pt idx="4">
                  <c:v>24</c:v>
                </c:pt>
                <c:pt idx="5">
                  <c:v>18</c:v>
                </c:pt>
                <c:pt idx="6">
                  <c:v>27</c:v>
                </c:pt>
                <c:pt idx="7">
                  <c:v>35</c:v>
                </c:pt>
              </c:numCache>
            </c:numRef>
          </c:val>
        </c:ser>
        <c:ser>
          <c:idx val="1"/>
          <c:order val="1"/>
          <c:tx>
            <c:strRef>
              <c:f>Лист1!$C$1</c:f>
              <c:strCache>
                <c:ptCount val="1"/>
                <c:pt idx="0">
                  <c:v>2019-2020 о/ж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Қазақст. патриотизм  және аз. Тәрбие</c:v>
                </c:pt>
                <c:pt idx="1">
                  <c:v>Рухани адамгершілік тәрбие</c:v>
                </c:pt>
                <c:pt idx="2">
                  <c:v>Ұлттық тәрбие</c:v>
                </c:pt>
                <c:pt idx="3">
                  <c:v>Отбасы тәрбиесі </c:v>
                </c:pt>
                <c:pt idx="4">
                  <c:v>Еңбек, экономикалық және экологиялық тәрбие</c:v>
                </c:pt>
                <c:pt idx="5">
                  <c:v>Зияткерлік тәрбие, ақпараттық мәдениет тәрбиесі</c:v>
                </c:pt>
                <c:pt idx="6">
                  <c:v>Көп мәдениетті және көркем- эстетикалық тәрбие</c:v>
                </c:pt>
                <c:pt idx="7">
                  <c:v>Дене тәрбиесі және салауатты өмір салты</c:v>
                </c:pt>
              </c:strCache>
            </c:strRef>
          </c:cat>
          <c:val>
            <c:numRef>
              <c:f>Лист1!$C$2:$C$9</c:f>
              <c:numCache>
                <c:formatCode>General</c:formatCode>
                <c:ptCount val="8"/>
                <c:pt idx="0">
                  <c:v>35</c:v>
                </c:pt>
                <c:pt idx="1">
                  <c:v>37</c:v>
                </c:pt>
                <c:pt idx="2">
                  <c:v>36</c:v>
                </c:pt>
                <c:pt idx="3">
                  <c:v>34</c:v>
                </c:pt>
                <c:pt idx="4">
                  <c:v>23</c:v>
                </c:pt>
                <c:pt idx="5">
                  <c:v>25</c:v>
                </c:pt>
                <c:pt idx="6">
                  <c:v>18</c:v>
                </c:pt>
                <c:pt idx="7">
                  <c:v>36</c:v>
                </c:pt>
              </c:numCache>
            </c:numRef>
          </c:val>
        </c:ser>
        <c:ser>
          <c:idx val="2"/>
          <c:order val="2"/>
          <c:tx>
            <c:strRef>
              <c:f>Лист1!$D$1</c:f>
              <c:strCache>
                <c:ptCount val="1"/>
                <c:pt idx="0">
                  <c:v>2020-2021 о/ж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Қазақст. патриотизм  және аз. Тәрбие</c:v>
                </c:pt>
                <c:pt idx="1">
                  <c:v>Рухани адамгершілік тәрбие</c:v>
                </c:pt>
                <c:pt idx="2">
                  <c:v>Ұлттық тәрбие</c:v>
                </c:pt>
                <c:pt idx="3">
                  <c:v>Отбасы тәрбиесі </c:v>
                </c:pt>
                <c:pt idx="4">
                  <c:v>Еңбек, экономикалық және экологиялық тәрбие</c:v>
                </c:pt>
                <c:pt idx="5">
                  <c:v>Зияткерлік тәрбие, ақпараттық мәдениет тәрбиесі</c:v>
                </c:pt>
                <c:pt idx="6">
                  <c:v>Көп мәдениетті және көркем- эстетикалық тәрбие</c:v>
                </c:pt>
                <c:pt idx="7">
                  <c:v>Дене тәрбиесі және салауатты өмір салты</c:v>
                </c:pt>
              </c:strCache>
            </c:strRef>
          </c:cat>
          <c:val>
            <c:numRef>
              <c:f>Лист1!$D$2:$D$9</c:f>
              <c:numCache>
                <c:formatCode>General</c:formatCode>
                <c:ptCount val="8"/>
                <c:pt idx="0">
                  <c:v>42</c:v>
                </c:pt>
                <c:pt idx="1">
                  <c:v>39</c:v>
                </c:pt>
                <c:pt idx="2">
                  <c:v>42</c:v>
                </c:pt>
                <c:pt idx="3">
                  <c:v>43</c:v>
                </c:pt>
                <c:pt idx="4">
                  <c:v>26</c:v>
                </c:pt>
                <c:pt idx="5">
                  <c:v>38</c:v>
                </c:pt>
                <c:pt idx="6">
                  <c:v>31</c:v>
                </c:pt>
                <c:pt idx="7">
                  <c:v>41</c:v>
                </c:pt>
              </c:numCache>
            </c:numRef>
          </c:val>
        </c:ser>
        <c:dLbls>
          <c:showLegendKey val="0"/>
          <c:showVal val="0"/>
          <c:showCatName val="0"/>
          <c:showSerName val="0"/>
          <c:showPercent val="0"/>
          <c:showBubbleSize val="0"/>
        </c:dLbls>
        <c:gapWidth val="150"/>
        <c:axId val="355584264"/>
        <c:axId val="324918832"/>
      </c:barChart>
      <c:catAx>
        <c:axId val="355584264"/>
        <c:scaling>
          <c:orientation val="minMax"/>
        </c:scaling>
        <c:delete val="0"/>
        <c:axPos val="b"/>
        <c:numFmt formatCode="General" sourceLinked="1"/>
        <c:majorTickMark val="out"/>
        <c:minorTickMark val="none"/>
        <c:tickLblPos val="nextTo"/>
        <c:crossAx val="324918832"/>
        <c:crosses val="autoZero"/>
        <c:auto val="1"/>
        <c:lblAlgn val="ctr"/>
        <c:lblOffset val="100"/>
        <c:noMultiLvlLbl val="0"/>
      </c:catAx>
      <c:valAx>
        <c:axId val="324918832"/>
        <c:scaling>
          <c:orientation val="minMax"/>
        </c:scaling>
        <c:delete val="0"/>
        <c:axPos val="l"/>
        <c:majorGridlines/>
        <c:numFmt formatCode="General" sourceLinked="1"/>
        <c:majorTickMark val="out"/>
        <c:minorTickMark val="none"/>
        <c:tickLblPos val="nextTo"/>
        <c:crossAx val="35558426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Лист1!$B$1</c:f>
              <c:strCache>
                <c:ptCount val="1"/>
                <c:pt idx="0">
                  <c:v>жалпы балы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Лист1!$B$2:$B$18</c:f>
              <c:numCache>
                <c:formatCode>General</c:formatCode>
                <c:ptCount val="17"/>
                <c:pt idx="0">
                  <c:v>24</c:v>
                </c:pt>
                <c:pt idx="1">
                  <c:v>22</c:v>
                </c:pt>
                <c:pt idx="2">
                  <c:v>22</c:v>
                </c:pt>
                <c:pt idx="3">
                  <c:v>25</c:v>
                </c:pt>
                <c:pt idx="4">
                  <c:v>19</c:v>
                </c:pt>
                <c:pt idx="5">
                  <c:v>21</c:v>
                </c:pt>
                <c:pt idx="6">
                  <c:v>25</c:v>
                </c:pt>
                <c:pt idx="7">
                  <c:v>23</c:v>
                </c:pt>
                <c:pt idx="8">
                  <c:v>19</c:v>
                </c:pt>
                <c:pt idx="9">
                  <c:v>19</c:v>
                </c:pt>
                <c:pt idx="10">
                  <c:v>18</c:v>
                </c:pt>
                <c:pt idx="11">
                  <c:v>21</c:v>
                </c:pt>
                <c:pt idx="12">
                  <c:v>22</c:v>
                </c:pt>
                <c:pt idx="13">
                  <c:v>24</c:v>
                </c:pt>
                <c:pt idx="14">
                  <c:v>20</c:v>
                </c:pt>
                <c:pt idx="15">
                  <c:v>25</c:v>
                </c:pt>
              </c:numCache>
            </c:numRef>
          </c:val>
        </c:ser>
        <c:ser>
          <c:idx val="1"/>
          <c:order val="1"/>
          <c:tx>
            <c:strRef>
              <c:f>Лист1!$C$1</c:f>
              <c:strCache>
                <c:ptCount val="1"/>
                <c:pt idx="0">
                  <c:v>қорытынды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Лист1!$D$3:$D$18</c:f>
            </c:numRef>
          </c:val>
        </c:ser>
        <c:ser>
          <c:idx val="2"/>
          <c:order val="2"/>
          <c:tx>
            <c:strRef>
              <c:f>Лист1!$D$1</c:f>
              <c:strCache>
                <c:ptCount val="1"/>
                <c:pt idx="0">
                  <c:v>Столбец3</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Лист1!$D$2:$D$18</c:f>
            </c:numRef>
          </c:val>
        </c:ser>
        <c:ser>
          <c:idx val="3"/>
          <c:order val="3"/>
          <c:tx>
            <c:strRef>
              <c:f>Лист1!$E$1</c:f>
              <c:strCache>
                <c:ptCount val="1"/>
                <c:pt idx="0">
                  <c:v>Столбец4</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Лист1!$E$2:$E$18</c:f>
            </c:numRef>
          </c:val>
        </c:ser>
        <c:ser>
          <c:idx val="4"/>
          <c:order val="4"/>
          <c:tx>
            <c:strRef>
              <c:f>Лист1!$F$1</c:f>
              <c:strCache>
                <c:ptCount val="1"/>
                <c:pt idx="0">
                  <c:v>Столбец5</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Лист1!$F$2:$F$18</c:f>
            </c:numRef>
          </c:val>
        </c:ser>
        <c:ser>
          <c:idx val="5"/>
          <c:order val="5"/>
          <c:tx>
            <c:strRef>
              <c:f>Лист1!$G$1</c:f>
              <c:strCache>
                <c:ptCount val="1"/>
                <c:pt idx="0">
                  <c:v>Столбец6</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Лист1!$G$2:$G$18</c:f>
            </c:numRef>
          </c:val>
        </c:ser>
        <c:ser>
          <c:idx val="6"/>
          <c:order val="6"/>
          <c:tx>
            <c:strRef>
              <c:f>Лист1!$H$1</c:f>
              <c:strCache>
                <c:ptCount val="1"/>
                <c:pt idx="0">
                  <c:v>Столбец7</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Лист1!$H$2:$H$18</c:f>
            </c:numRef>
          </c:val>
        </c:ser>
        <c:ser>
          <c:idx val="7"/>
          <c:order val="7"/>
          <c:tx>
            <c:strRef>
              <c:f>Лист1!$I$1</c:f>
              <c:strCache>
                <c:ptCount val="1"/>
                <c:pt idx="0">
                  <c:v>Столбец8</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Лист1!$I$2:$I$18</c:f>
            </c:numRef>
          </c:val>
        </c:ser>
        <c:ser>
          <c:idx val="8"/>
          <c:order val="8"/>
          <c:tx>
            <c:strRef>
              <c:f>Лист1!$J$1</c:f>
              <c:strCache>
                <c:ptCount val="1"/>
                <c:pt idx="0">
                  <c:v>Столбец9</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Лист1!$J$2:$J$18</c:f>
            </c:numRef>
          </c:val>
        </c:ser>
        <c:ser>
          <c:idx val="9"/>
          <c:order val="9"/>
          <c:tx>
            <c:strRef>
              <c:f>Лист1!$K$1</c:f>
              <c:strCache>
                <c:ptCount val="1"/>
                <c:pt idx="0">
                  <c:v>Столбец10</c:v>
                </c:pt>
              </c:strCache>
            </c:strRef>
          </c:tx>
          <c:invertIfNegative val="0"/>
          <c:cat>
            <c:strRef>
              <c:f>Лист1!$A$2:$A$18</c:f>
              <c:strCache>
                <c:ptCount val="16"/>
                <c:pt idx="0">
                  <c:v>Кенжеғали А.</c:v>
                </c:pt>
                <c:pt idx="1">
                  <c:v>Орынбекова  М.К.</c:v>
                </c:pt>
                <c:pt idx="2">
                  <c:v>Көрпеш Қанзада</c:v>
                </c:pt>
                <c:pt idx="3">
                  <c:v>Малайдарова Г.Н.</c:v>
                </c:pt>
                <c:pt idx="4">
                  <c:v>Кенжеғали А.Қ.</c:v>
                </c:pt>
                <c:pt idx="5">
                  <c:v>Казиева С.К.</c:v>
                </c:pt>
                <c:pt idx="6">
                  <c:v>Арғынбаева Ж.М.</c:v>
                </c:pt>
                <c:pt idx="7">
                  <c:v>Кожаева Г. Ш.</c:v>
                </c:pt>
                <c:pt idx="8">
                  <c:v>Биртаева С.К.</c:v>
                </c:pt>
                <c:pt idx="9">
                  <c:v>Ұлықпанова Қ.С.</c:v>
                </c:pt>
                <c:pt idx="10">
                  <c:v>Куандыкова Ж.К.</c:v>
                </c:pt>
                <c:pt idx="11">
                  <c:v>Есмагамбетова Г.С.</c:v>
                </c:pt>
                <c:pt idx="12">
                  <c:v>Мукашева Г.К.</c:v>
                </c:pt>
                <c:pt idx="13">
                  <c:v>Махамбетиярова Ж.О.</c:v>
                </c:pt>
                <c:pt idx="14">
                  <c:v>Азирбаева А.А.</c:v>
                </c:pt>
                <c:pt idx="15">
                  <c:v>Бегижанова Г.Ж.</c:v>
                </c:pt>
              </c:strCache>
            </c:strRef>
          </c:cat>
          <c:val>
            <c:numRef>
              <c:f>Лист1!$K$2:$K$18</c:f>
            </c:numRef>
          </c:val>
        </c:ser>
        <c:dLbls>
          <c:showLegendKey val="0"/>
          <c:showVal val="0"/>
          <c:showCatName val="0"/>
          <c:showSerName val="0"/>
          <c:showPercent val="0"/>
          <c:showBubbleSize val="0"/>
        </c:dLbls>
        <c:gapWidth val="150"/>
        <c:axId val="324915696"/>
        <c:axId val="324914128"/>
      </c:barChart>
      <c:catAx>
        <c:axId val="324915696"/>
        <c:scaling>
          <c:orientation val="minMax"/>
        </c:scaling>
        <c:delete val="0"/>
        <c:axPos val="b"/>
        <c:numFmt formatCode="General" sourceLinked="1"/>
        <c:majorTickMark val="out"/>
        <c:minorTickMark val="none"/>
        <c:tickLblPos val="nextTo"/>
        <c:crossAx val="324914128"/>
        <c:crosses val="autoZero"/>
        <c:auto val="1"/>
        <c:lblAlgn val="ctr"/>
        <c:lblOffset val="100"/>
        <c:noMultiLvlLbl val="0"/>
      </c:catAx>
      <c:valAx>
        <c:axId val="324914128"/>
        <c:scaling>
          <c:orientation val="minMax"/>
        </c:scaling>
        <c:delete val="0"/>
        <c:axPos val="l"/>
        <c:majorGridlines/>
        <c:numFmt formatCode="General" sourceLinked="1"/>
        <c:majorTickMark val="out"/>
        <c:minorTickMark val="none"/>
        <c:tickLblPos val="nextTo"/>
        <c:crossAx val="324915696"/>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2018-2019 оқу жылы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Қазақстандық патриотизм және азаматтық тәрбие, құқықтық тәрбие</c:v>
                </c:pt>
                <c:pt idx="1">
                  <c:v>Рухани - адамгершілік тәрбиесі </c:v>
                </c:pt>
                <c:pt idx="2">
                  <c:v>Ұлттық тәрбие</c:v>
                </c:pt>
                <c:pt idx="3">
                  <c:v>Отбасы тәрбиесі </c:v>
                </c:pt>
                <c:pt idx="4">
                  <c:v>Еңбек, экономикалық және экологиялық тәрбие</c:v>
                </c:pt>
                <c:pt idx="5">
                  <c:v>Зияткерлік тәрбие, ақпараттық мәдениет тәрбиесі</c:v>
                </c:pt>
                <c:pt idx="6">
                  <c:v>Көп мәдениетті және көркем- эстетикалық тәрбие</c:v>
                </c:pt>
                <c:pt idx="7">
                  <c:v>Дене тәрбиесі және салауатты өмір салты</c:v>
                </c:pt>
              </c:strCache>
            </c:strRef>
          </c:cat>
          <c:val>
            <c:numRef>
              <c:f>Лист1!$B$2:$B$9</c:f>
              <c:numCache>
                <c:formatCode>General</c:formatCode>
                <c:ptCount val="8"/>
                <c:pt idx="0">
                  <c:v>39</c:v>
                </c:pt>
                <c:pt idx="1">
                  <c:v>35</c:v>
                </c:pt>
                <c:pt idx="2">
                  <c:v>31</c:v>
                </c:pt>
                <c:pt idx="3">
                  <c:v>20</c:v>
                </c:pt>
                <c:pt idx="4">
                  <c:v>20</c:v>
                </c:pt>
                <c:pt idx="5">
                  <c:v>18</c:v>
                </c:pt>
                <c:pt idx="6">
                  <c:v>27</c:v>
                </c:pt>
                <c:pt idx="7">
                  <c:v>35</c:v>
                </c:pt>
              </c:numCache>
            </c:numRef>
          </c:val>
        </c:ser>
        <c:ser>
          <c:idx val="1"/>
          <c:order val="1"/>
          <c:tx>
            <c:strRef>
              <c:f>Лист1!$C$1</c:f>
              <c:strCache>
                <c:ptCount val="1"/>
                <c:pt idx="0">
                  <c:v>2019-2020 оқу жылы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Қазақстандық патриотизм және азаматтық тәрбие, құқықтық тәрбие</c:v>
                </c:pt>
                <c:pt idx="1">
                  <c:v>Рухани - адамгершілік тәрбиесі </c:v>
                </c:pt>
                <c:pt idx="2">
                  <c:v>Ұлттық тәрбие</c:v>
                </c:pt>
                <c:pt idx="3">
                  <c:v>Отбасы тәрбиесі </c:v>
                </c:pt>
                <c:pt idx="4">
                  <c:v>Еңбек, экономикалық және экологиялық тәрбие</c:v>
                </c:pt>
                <c:pt idx="5">
                  <c:v>Зияткерлік тәрбие, ақпараттық мәдениет тәрбиесі</c:v>
                </c:pt>
                <c:pt idx="6">
                  <c:v>Көп мәдениетті және көркем- эстетикалық тәрбие</c:v>
                </c:pt>
                <c:pt idx="7">
                  <c:v>Дене тәрбиесі және салауатты өмір салты</c:v>
                </c:pt>
              </c:strCache>
            </c:strRef>
          </c:cat>
          <c:val>
            <c:numRef>
              <c:f>Лист1!$C$2:$C$9</c:f>
              <c:numCache>
                <c:formatCode>General</c:formatCode>
                <c:ptCount val="8"/>
                <c:pt idx="0">
                  <c:v>37</c:v>
                </c:pt>
                <c:pt idx="1">
                  <c:v>42</c:v>
                </c:pt>
                <c:pt idx="2">
                  <c:v>34</c:v>
                </c:pt>
                <c:pt idx="3">
                  <c:v>32</c:v>
                </c:pt>
                <c:pt idx="4">
                  <c:v>27</c:v>
                </c:pt>
                <c:pt idx="5">
                  <c:v>25</c:v>
                </c:pt>
                <c:pt idx="6">
                  <c:v>18</c:v>
                </c:pt>
                <c:pt idx="7">
                  <c:v>36</c:v>
                </c:pt>
              </c:numCache>
            </c:numRef>
          </c:val>
        </c:ser>
        <c:ser>
          <c:idx val="2"/>
          <c:order val="2"/>
          <c:tx>
            <c:strRef>
              <c:f>Лист1!$D$1</c:f>
              <c:strCache>
                <c:ptCount val="1"/>
                <c:pt idx="0">
                  <c:v>2020-2021 оқу жылы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Қазақстандық патриотизм және азаматтық тәрбие, құқықтық тәрбие</c:v>
                </c:pt>
                <c:pt idx="1">
                  <c:v>Рухани - адамгершілік тәрбиесі </c:v>
                </c:pt>
                <c:pt idx="2">
                  <c:v>Ұлттық тәрбие</c:v>
                </c:pt>
                <c:pt idx="3">
                  <c:v>Отбасы тәрбиесі </c:v>
                </c:pt>
                <c:pt idx="4">
                  <c:v>Еңбек, экономикалық және экологиялық тәрбие</c:v>
                </c:pt>
                <c:pt idx="5">
                  <c:v>Зияткерлік тәрбие, ақпараттық мәдениет тәрбиесі</c:v>
                </c:pt>
                <c:pt idx="6">
                  <c:v>Көп мәдениетті және көркем- эстетикалық тәрбие</c:v>
                </c:pt>
                <c:pt idx="7">
                  <c:v>Дене тәрбиесі және салауатты өмір салты</c:v>
                </c:pt>
              </c:strCache>
            </c:strRef>
          </c:cat>
          <c:val>
            <c:numRef>
              <c:f>Лист1!$D$2:$D$9</c:f>
              <c:numCache>
                <c:formatCode>General</c:formatCode>
                <c:ptCount val="8"/>
                <c:pt idx="0">
                  <c:v>42</c:v>
                </c:pt>
                <c:pt idx="1">
                  <c:v>43</c:v>
                </c:pt>
                <c:pt idx="2">
                  <c:v>38</c:v>
                </c:pt>
                <c:pt idx="3">
                  <c:v>43</c:v>
                </c:pt>
                <c:pt idx="4">
                  <c:v>29</c:v>
                </c:pt>
                <c:pt idx="5">
                  <c:v>32</c:v>
                </c:pt>
                <c:pt idx="6">
                  <c:v>31</c:v>
                </c:pt>
                <c:pt idx="7">
                  <c:v>41</c:v>
                </c:pt>
              </c:numCache>
            </c:numRef>
          </c:val>
        </c:ser>
        <c:dLbls>
          <c:showLegendKey val="0"/>
          <c:showVal val="0"/>
          <c:showCatName val="0"/>
          <c:showSerName val="0"/>
          <c:showPercent val="0"/>
          <c:showBubbleSize val="0"/>
        </c:dLbls>
        <c:gapWidth val="150"/>
        <c:axId val="324916872"/>
        <c:axId val="324914520"/>
      </c:barChart>
      <c:catAx>
        <c:axId val="324916872"/>
        <c:scaling>
          <c:orientation val="minMax"/>
        </c:scaling>
        <c:delete val="0"/>
        <c:axPos val="b"/>
        <c:numFmt formatCode="General" sourceLinked="1"/>
        <c:majorTickMark val="out"/>
        <c:minorTickMark val="none"/>
        <c:tickLblPos val="nextTo"/>
        <c:crossAx val="324914520"/>
        <c:crosses val="autoZero"/>
        <c:auto val="1"/>
        <c:lblAlgn val="ctr"/>
        <c:lblOffset val="100"/>
        <c:noMultiLvlLbl val="0"/>
      </c:catAx>
      <c:valAx>
        <c:axId val="324914520"/>
        <c:scaling>
          <c:orientation val="minMax"/>
        </c:scaling>
        <c:delete val="0"/>
        <c:axPos val="l"/>
        <c:majorGridlines/>
        <c:numFmt formatCode="General" sourceLinked="1"/>
        <c:majorTickMark val="out"/>
        <c:minorTickMark val="none"/>
        <c:tickLblPos val="nextTo"/>
        <c:crossAx val="324916872"/>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Құмқұдық ауылдық емханасы, СЭС мекемесі </c:v>
                </c:pt>
                <c:pt idx="1">
                  <c:v>Аудандық «Жастар» орталығы</c:v>
                </c:pt>
                <c:pt idx="2">
                  <c:v>Аудандық Ішкі істер бөлімі қызметкерлерімен жұмыс</c:v>
                </c:pt>
                <c:pt idx="3">
                  <c:v>Ауылдық кітапхана</c:v>
                </c:pt>
                <c:pt idx="4">
                  <c:v>Құмқұдық ауылдық округі</c:v>
                </c:pt>
                <c:pt idx="5">
                  <c:v>Аудандық  Ішкі саясат бөлімі</c:v>
                </c:pt>
                <c:pt idx="6">
                  <c:v>Ауылдық мәдениет үйі</c:v>
                </c:pt>
              </c:strCache>
            </c:strRef>
          </c:cat>
          <c:val>
            <c:numRef>
              <c:f>Лист1!$B$2:$B$8</c:f>
              <c:numCache>
                <c:formatCode>General</c:formatCode>
                <c:ptCount val="7"/>
                <c:pt idx="0">
                  <c:v>9</c:v>
                </c:pt>
                <c:pt idx="1">
                  <c:v>2</c:v>
                </c:pt>
                <c:pt idx="2">
                  <c:v>4</c:v>
                </c:pt>
                <c:pt idx="3">
                  <c:v>4</c:v>
                </c:pt>
                <c:pt idx="4">
                  <c:v>4</c:v>
                </c:pt>
                <c:pt idx="5">
                  <c:v>2</c:v>
                </c:pt>
                <c:pt idx="6">
                  <c:v>6</c:v>
                </c:pt>
              </c:numCache>
            </c:numRef>
          </c:val>
        </c:ser>
        <c:ser>
          <c:idx val="1"/>
          <c:order val="1"/>
          <c:tx>
            <c:strRef>
              <c:f>Лист1!$C$1</c:f>
              <c:strCache>
                <c:ptCount val="1"/>
                <c:pt idx="0">
                  <c:v>Ряд 2</c:v>
                </c:pt>
              </c:strCache>
            </c:strRef>
          </c:tx>
          <c:invertIfNegative val="0"/>
          <c:cat>
            <c:strRef>
              <c:f>Лист1!$A$2:$A$8</c:f>
              <c:strCache>
                <c:ptCount val="7"/>
                <c:pt idx="0">
                  <c:v>Құмқұдық ауылдық емханасы, СЭС мекемесі </c:v>
                </c:pt>
                <c:pt idx="1">
                  <c:v>Аудандық «Жастар» орталығы</c:v>
                </c:pt>
                <c:pt idx="2">
                  <c:v>Аудандық Ішкі істер бөлімі қызметкерлерімен жұмыс</c:v>
                </c:pt>
                <c:pt idx="3">
                  <c:v>Ауылдық кітапхана</c:v>
                </c:pt>
                <c:pt idx="4">
                  <c:v>Құмқұдық ауылдық округі</c:v>
                </c:pt>
                <c:pt idx="5">
                  <c:v>Аудандық  Ішкі саясат бөлімі</c:v>
                </c:pt>
                <c:pt idx="6">
                  <c:v>Ауылдық мәдениет үйі</c:v>
                </c:pt>
              </c:strCache>
            </c:strRef>
          </c:cat>
          <c:val>
            <c:numRef>
              <c:f>Лист1!$C$2:$C$8</c:f>
              <c:numCache>
                <c:formatCode>General</c:formatCode>
                <c:ptCount val="7"/>
              </c:numCache>
            </c:numRef>
          </c:val>
        </c:ser>
        <c:ser>
          <c:idx val="2"/>
          <c:order val="2"/>
          <c:tx>
            <c:strRef>
              <c:f>Лист1!$D$1</c:f>
              <c:strCache>
                <c:ptCount val="1"/>
                <c:pt idx="0">
                  <c:v>Ряд 3</c:v>
                </c:pt>
              </c:strCache>
            </c:strRef>
          </c:tx>
          <c:invertIfNegative val="0"/>
          <c:cat>
            <c:strRef>
              <c:f>Лист1!$A$2:$A$8</c:f>
              <c:strCache>
                <c:ptCount val="7"/>
                <c:pt idx="0">
                  <c:v>Құмқұдық ауылдық емханасы, СЭС мекемесі </c:v>
                </c:pt>
                <c:pt idx="1">
                  <c:v>Аудандық «Жастар» орталығы</c:v>
                </c:pt>
                <c:pt idx="2">
                  <c:v>Аудандық Ішкі істер бөлімі қызметкерлерімен жұмыс</c:v>
                </c:pt>
                <c:pt idx="3">
                  <c:v>Ауылдық кітапхана</c:v>
                </c:pt>
                <c:pt idx="4">
                  <c:v>Құмқұдық ауылдық округі</c:v>
                </c:pt>
                <c:pt idx="5">
                  <c:v>Аудандық  Ішкі саясат бөлімі</c:v>
                </c:pt>
                <c:pt idx="6">
                  <c:v>Ауылдық мәдениет үйі</c:v>
                </c:pt>
              </c:strCache>
            </c:strRef>
          </c:cat>
          <c:val>
            <c:numRef>
              <c:f>Лист1!$D$2:$D$8</c:f>
            </c:numRef>
          </c:val>
        </c:ser>
        <c:dLbls>
          <c:showLegendKey val="0"/>
          <c:showVal val="0"/>
          <c:showCatName val="0"/>
          <c:showSerName val="0"/>
          <c:showPercent val="0"/>
          <c:showBubbleSize val="0"/>
        </c:dLbls>
        <c:gapWidth val="150"/>
        <c:shape val="cone"/>
        <c:axId val="324919616"/>
        <c:axId val="324912168"/>
        <c:axId val="323351704"/>
      </c:bar3DChart>
      <c:catAx>
        <c:axId val="324919616"/>
        <c:scaling>
          <c:orientation val="minMax"/>
        </c:scaling>
        <c:delete val="0"/>
        <c:axPos val="b"/>
        <c:numFmt formatCode="General" sourceLinked="1"/>
        <c:majorTickMark val="out"/>
        <c:minorTickMark val="none"/>
        <c:tickLblPos val="nextTo"/>
        <c:crossAx val="324912168"/>
        <c:crosses val="autoZero"/>
        <c:auto val="1"/>
        <c:lblAlgn val="ctr"/>
        <c:lblOffset val="100"/>
        <c:noMultiLvlLbl val="0"/>
      </c:catAx>
      <c:valAx>
        <c:axId val="324912168"/>
        <c:scaling>
          <c:orientation val="minMax"/>
        </c:scaling>
        <c:delete val="0"/>
        <c:axPos val="l"/>
        <c:majorGridlines/>
        <c:numFmt formatCode="General" sourceLinked="1"/>
        <c:majorTickMark val="out"/>
        <c:minorTickMark val="none"/>
        <c:tickLblPos val="nextTo"/>
        <c:crossAx val="324919616"/>
        <c:crosses val="autoZero"/>
        <c:crossBetween val="between"/>
      </c:valAx>
      <c:serAx>
        <c:axId val="323351704"/>
        <c:scaling>
          <c:orientation val="minMax"/>
        </c:scaling>
        <c:delete val="0"/>
        <c:axPos val="b"/>
        <c:majorTickMark val="out"/>
        <c:minorTickMark val="none"/>
        <c:tickLblPos val="nextTo"/>
        <c:crossAx val="324912168"/>
        <c:crosses val="autoZero"/>
      </c:ser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Лист1!$B$1</c:f>
              <c:strCache>
                <c:ptCount val="1"/>
                <c:pt idx="0">
                  <c:v>Оқушылар контингенті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3"/>
                <c:pt idx="0">
                  <c:v>2018-2019 оқу жылы</c:v>
                </c:pt>
                <c:pt idx="1">
                  <c:v>2019-2020 оқу жылы</c:v>
                </c:pt>
                <c:pt idx="2">
                  <c:v>2020-2021 оқу жылы</c:v>
                </c:pt>
              </c:strCache>
            </c:strRef>
          </c:cat>
          <c:val>
            <c:numRef>
              <c:f>Лист1!$B$2:$B$5</c:f>
              <c:numCache>
                <c:formatCode>General</c:formatCode>
                <c:ptCount val="4"/>
                <c:pt idx="0">
                  <c:v>245</c:v>
                </c:pt>
                <c:pt idx="1">
                  <c:v>239</c:v>
                </c:pt>
                <c:pt idx="2">
                  <c:v>234</c:v>
                </c:pt>
              </c:numCache>
            </c:numRef>
          </c:val>
        </c:ser>
        <c:ser>
          <c:idx val="1"/>
          <c:order val="1"/>
          <c:tx>
            <c:strRef>
              <c:f>Лист1!$C$1</c:f>
              <c:strCache>
                <c:ptCount val="1"/>
                <c:pt idx="0">
                  <c:v>Ряд 2</c:v>
                </c:pt>
              </c:strCache>
            </c:strRef>
          </c:tx>
          <c:invertIfNegative val="0"/>
          <c:cat>
            <c:strRef>
              <c:f>Лист1!$A$2:$A$5</c:f>
              <c:strCache>
                <c:ptCount val="3"/>
                <c:pt idx="0">
                  <c:v>2018-2019 оқу жылы</c:v>
                </c:pt>
                <c:pt idx="1">
                  <c:v>2019-2020 оқу жылы</c:v>
                </c:pt>
                <c:pt idx="2">
                  <c:v>2020-2021 оқу жылы</c:v>
                </c:pt>
              </c:strCache>
            </c:strRef>
          </c:cat>
          <c:val>
            <c:numRef>
              <c:f>Лист1!$C$2:$C$5</c:f>
            </c:numRef>
          </c:val>
        </c:ser>
        <c:ser>
          <c:idx val="2"/>
          <c:order val="2"/>
          <c:tx>
            <c:strRef>
              <c:f>Лист1!$D$1</c:f>
              <c:strCache>
                <c:ptCount val="1"/>
                <c:pt idx="0">
                  <c:v>Ряд 3</c:v>
                </c:pt>
              </c:strCache>
            </c:strRef>
          </c:tx>
          <c:invertIfNegative val="0"/>
          <c:cat>
            <c:strRef>
              <c:f>Лист1!$A$2:$A$5</c:f>
              <c:strCache>
                <c:ptCount val="3"/>
                <c:pt idx="0">
                  <c:v>2018-2019 оқу жылы</c:v>
                </c:pt>
                <c:pt idx="1">
                  <c:v>2019-2020 оқу жылы</c:v>
                </c:pt>
                <c:pt idx="2">
                  <c:v>2020-2021 оқу жылы</c:v>
                </c:pt>
              </c:strCache>
            </c:strRef>
          </c:cat>
          <c:val>
            <c:numRef>
              <c:f>Лист1!$D$2:$D$5</c:f>
            </c:numRef>
          </c:val>
        </c:ser>
        <c:dLbls>
          <c:showLegendKey val="0"/>
          <c:showVal val="0"/>
          <c:showCatName val="0"/>
          <c:showSerName val="0"/>
          <c:showPercent val="0"/>
          <c:showBubbleSize val="0"/>
        </c:dLbls>
        <c:gapWidth val="150"/>
        <c:axId val="354251192"/>
        <c:axId val="354248056"/>
      </c:barChart>
      <c:catAx>
        <c:axId val="354251192"/>
        <c:scaling>
          <c:orientation val="minMax"/>
        </c:scaling>
        <c:delete val="0"/>
        <c:axPos val="b"/>
        <c:numFmt formatCode="General" sourceLinked="0"/>
        <c:majorTickMark val="out"/>
        <c:minorTickMark val="none"/>
        <c:tickLblPos val="nextTo"/>
        <c:crossAx val="354248056"/>
        <c:crosses val="autoZero"/>
        <c:auto val="1"/>
        <c:lblAlgn val="ctr"/>
        <c:lblOffset val="100"/>
        <c:noMultiLvlLbl val="0"/>
      </c:catAx>
      <c:valAx>
        <c:axId val="354248056"/>
        <c:scaling>
          <c:orientation val="minMax"/>
        </c:scaling>
        <c:delete val="0"/>
        <c:axPos val="l"/>
        <c:majorGridlines/>
        <c:numFmt formatCode="General" sourceLinked="1"/>
        <c:majorTickMark val="out"/>
        <c:minorTickMark val="none"/>
        <c:tickLblPos val="nextTo"/>
        <c:crossAx val="3542511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Лист1!$B$1</c:f>
              <c:strCache>
                <c:ptCount val="1"/>
                <c:pt idx="0">
                  <c:v>Толық емес  отбасы саны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3"/>
                <c:pt idx="0">
                  <c:v>2018-2019 оқу жылы</c:v>
                </c:pt>
                <c:pt idx="1">
                  <c:v>2019-2020 оқу жылы</c:v>
                </c:pt>
                <c:pt idx="2">
                  <c:v>2020-2021 оқу жылы</c:v>
                </c:pt>
              </c:strCache>
            </c:strRef>
          </c:cat>
          <c:val>
            <c:numRef>
              <c:f>Лист1!$B$2:$B$5</c:f>
              <c:numCache>
                <c:formatCode>General</c:formatCode>
                <c:ptCount val="4"/>
                <c:pt idx="0">
                  <c:v>28</c:v>
                </c:pt>
                <c:pt idx="1">
                  <c:v>23</c:v>
                </c:pt>
                <c:pt idx="2">
                  <c:v>20</c:v>
                </c:pt>
              </c:numCache>
            </c:numRef>
          </c:val>
        </c:ser>
        <c:ser>
          <c:idx val="1"/>
          <c:order val="1"/>
          <c:tx>
            <c:strRef>
              <c:f>Лист1!$C$1</c:f>
              <c:strCache>
                <c:ptCount val="1"/>
                <c:pt idx="0">
                  <c:v>Ряд 2</c:v>
                </c:pt>
              </c:strCache>
            </c:strRef>
          </c:tx>
          <c:invertIfNegative val="0"/>
          <c:cat>
            <c:strRef>
              <c:f>Лист1!$A$2:$A$5</c:f>
              <c:strCache>
                <c:ptCount val="3"/>
                <c:pt idx="0">
                  <c:v>2018-2019 оқу жылы</c:v>
                </c:pt>
                <c:pt idx="1">
                  <c:v>2019-2020 оқу жылы</c:v>
                </c:pt>
                <c:pt idx="2">
                  <c:v>2020-2021 оқу жылы</c:v>
                </c:pt>
              </c:strCache>
            </c:strRef>
          </c:cat>
          <c:val>
            <c:numRef>
              <c:f>Лист1!$C$2:$C$5</c:f>
            </c:numRef>
          </c:val>
        </c:ser>
        <c:ser>
          <c:idx val="2"/>
          <c:order val="2"/>
          <c:tx>
            <c:strRef>
              <c:f>Лист1!$D$1</c:f>
              <c:strCache>
                <c:ptCount val="1"/>
                <c:pt idx="0">
                  <c:v>Ряд 3</c:v>
                </c:pt>
              </c:strCache>
            </c:strRef>
          </c:tx>
          <c:invertIfNegative val="0"/>
          <c:cat>
            <c:strRef>
              <c:f>Лист1!$A$2:$A$5</c:f>
              <c:strCache>
                <c:ptCount val="3"/>
                <c:pt idx="0">
                  <c:v>2018-2019 оқу жылы</c:v>
                </c:pt>
                <c:pt idx="1">
                  <c:v>2019-2020 оқу жылы</c:v>
                </c:pt>
                <c:pt idx="2">
                  <c:v>2020-2021 оқу жылы</c:v>
                </c:pt>
              </c:strCache>
            </c:strRef>
          </c:cat>
          <c:val>
            <c:numRef>
              <c:f>Лист1!$D$2:$D$5</c:f>
            </c:numRef>
          </c:val>
        </c:ser>
        <c:dLbls>
          <c:showLegendKey val="0"/>
          <c:showVal val="0"/>
          <c:showCatName val="0"/>
          <c:showSerName val="0"/>
          <c:showPercent val="0"/>
          <c:showBubbleSize val="0"/>
        </c:dLbls>
        <c:gapWidth val="150"/>
        <c:axId val="354245312"/>
        <c:axId val="354251584"/>
      </c:barChart>
      <c:catAx>
        <c:axId val="354245312"/>
        <c:scaling>
          <c:orientation val="minMax"/>
        </c:scaling>
        <c:delete val="0"/>
        <c:axPos val="b"/>
        <c:numFmt formatCode="General" sourceLinked="0"/>
        <c:majorTickMark val="out"/>
        <c:minorTickMark val="none"/>
        <c:tickLblPos val="nextTo"/>
        <c:crossAx val="354251584"/>
        <c:crosses val="autoZero"/>
        <c:auto val="1"/>
        <c:lblAlgn val="ctr"/>
        <c:lblOffset val="100"/>
        <c:noMultiLvlLbl val="0"/>
      </c:catAx>
      <c:valAx>
        <c:axId val="354251584"/>
        <c:scaling>
          <c:orientation val="minMax"/>
        </c:scaling>
        <c:delete val="0"/>
        <c:axPos val="l"/>
        <c:majorGridlines/>
        <c:numFmt formatCode="General" sourceLinked="1"/>
        <c:majorTickMark val="out"/>
        <c:minorTickMark val="none"/>
        <c:tickLblPos val="nextTo"/>
        <c:crossAx val="354245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жалпы саны</c:v>
                </c:pt>
                <c:pt idx="1">
                  <c:v>Көп балалы отбасында тәрбиелнушілер</c:v>
                </c:pt>
                <c:pt idx="2">
                  <c:v>Ата-анасы  мүгедек  оқушы</c:v>
                </c:pt>
                <c:pt idx="3">
                  <c:v>Қамқоршылықтағы  оқушылар</c:v>
                </c:pt>
                <c:pt idx="4">
                  <c:v>Толық  емес  отбасының балалары /жартылай жетім/ :  </c:v>
                </c:pt>
                <c:pt idx="5">
                  <c:v>Даму мүмкіндігі шектеулі  оқушылар</c:v>
                </c:pt>
                <c:pt idx="6">
                  <c:v>Сәтсіз отбасынан шыққан оқушылар /ажырасқан/: </c:v>
                </c:pt>
                <c:pt idx="7">
                  <c:v>Жалғыз басты ана отбасынан: </c:v>
                </c:pt>
                <c:pt idx="8">
                  <c:v>Өгей ата-ана тәрбиеленушілері</c:v>
                </c:pt>
                <c:pt idx="9">
                  <c:v>Үйде оқитын оқушы: </c:v>
                </c:pt>
              </c:strCache>
            </c:strRef>
          </c:cat>
          <c:val>
            <c:numRef>
              <c:f>Лист1!$B$2:$B$11</c:f>
              <c:numCache>
                <c:formatCode>General</c:formatCode>
                <c:ptCount val="10"/>
                <c:pt idx="0">
                  <c:v>234</c:v>
                </c:pt>
                <c:pt idx="1">
                  <c:v>72</c:v>
                </c:pt>
                <c:pt idx="2">
                  <c:v>12</c:v>
                </c:pt>
                <c:pt idx="3">
                  <c:v>3</c:v>
                </c:pt>
                <c:pt idx="4">
                  <c:v>18</c:v>
                </c:pt>
                <c:pt idx="5">
                  <c:v>2</c:v>
                </c:pt>
                <c:pt idx="6">
                  <c:v>6</c:v>
                </c:pt>
                <c:pt idx="7">
                  <c:v>6</c:v>
                </c:pt>
                <c:pt idx="8">
                  <c:v>5</c:v>
                </c:pt>
                <c:pt idx="9">
                  <c:v>1</c:v>
                </c:pt>
              </c:numCache>
            </c:numRef>
          </c:val>
        </c:ser>
        <c:ser>
          <c:idx val="1"/>
          <c:order val="1"/>
          <c:tx>
            <c:strRef>
              <c:f>Лист1!$C$1</c:f>
              <c:strCache>
                <c:ptCount val="1"/>
                <c:pt idx="0">
                  <c:v>Ряд 2</c:v>
                </c:pt>
              </c:strCache>
            </c:strRef>
          </c:tx>
          <c:invertIfNegative val="0"/>
          <c:cat>
            <c:strRef>
              <c:f>Лист1!$A$2:$A$11</c:f>
              <c:strCache>
                <c:ptCount val="10"/>
                <c:pt idx="0">
                  <c:v>жалпы саны</c:v>
                </c:pt>
                <c:pt idx="1">
                  <c:v>Көп балалы отбасында тәрбиелнушілер</c:v>
                </c:pt>
                <c:pt idx="2">
                  <c:v>Ата-анасы  мүгедек  оқушы</c:v>
                </c:pt>
                <c:pt idx="3">
                  <c:v>Қамқоршылықтағы  оқушылар</c:v>
                </c:pt>
                <c:pt idx="4">
                  <c:v>Толық  емес  отбасының балалары /жартылай жетім/ :  </c:v>
                </c:pt>
                <c:pt idx="5">
                  <c:v>Даму мүмкіндігі шектеулі  оқушылар</c:v>
                </c:pt>
                <c:pt idx="6">
                  <c:v>Сәтсіз отбасынан шыққан оқушылар /ажырасқан/: </c:v>
                </c:pt>
                <c:pt idx="7">
                  <c:v>Жалғыз басты ана отбасынан: </c:v>
                </c:pt>
                <c:pt idx="8">
                  <c:v>Өгей ата-ана тәрбиеленушілері</c:v>
                </c:pt>
                <c:pt idx="9">
                  <c:v>Үйде оқитын оқушы: </c:v>
                </c:pt>
              </c:strCache>
            </c:strRef>
          </c:cat>
          <c:val>
            <c:numRef>
              <c:f>Лист1!$C$2:$C$11</c:f>
            </c:numRef>
          </c:val>
        </c:ser>
        <c:ser>
          <c:idx val="2"/>
          <c:order val="2"/>
          <c:tx>
            <c:strRef>
              <c:f>Лист1!$D$1</c:f>
              <c:strCache>
                <c:ptCount val="1"/>
                <c:pt idx="0">
                  <c:v>Ряд 3</c:v>
                </c:pt>
              </c:strCache>
            </c:strRef>
          </c:tx>
          <c:invertIfNegative val="0"/>
          <c:cat>
            <c:strRef>
              <c:f>Лист1!$A$2:$A$11</c:f>
              <c:strCache>
                <c:ptCount val="10"/>
                <c:pt idx="0">
                  <c:v>жалпы саны</c:v>
                </c:pt>
                <c:pt idx="1">
                  <c:v>Көп балалы отбасында тәрбиелнушілер</c:v>
                </c:pt>
                <c:pt idx="2">
                  <c:v>Ата-анасы  мүгедек  оқушы</c:v>
                </c:pt>
                <c:pt idx="3">
                  <c:v>Қамқоршылықтағы  оқушылар</c:v>
                </c:pt>
                <c:pt idx="4">
                  <c:v>Толық  емес  отбасының балалары /жартылай жетім/ :  </c:v>
                </c:pt>
                <c:pt idx="5">
                  <c:v>Даму мүмкіндігі шектеулі  оқушылар</c:v>
                </c:pt>
                <c:pt idx="6">
                  <c:v>Сәтсіз отбасынан шыққан оқушылар /ажырасқан/: </c:v>
                </c:pt>
                <c:pt idx="7">
                  <c:v>Жалғыз басты ана отбасынан: </c:v>
                </c:pt>
                <c:pt idx="8">
                  <c:v>Өгей ата-ана тәрбиеленушілері</c:v>
                </c:pt>
                <c:pt idx="9">
                  <c:v>Үйде оқитын оқушы: </c:v>
                </c:pt>
              </c:strCache>
            </c:strRef>
          </c:cat>
          <c:val>
            <c:numRef>
              <c:f>Лист1!$D$2:$D$11</c:f>
            </c:numRef>
          </c:val>
        </c:ser>
        <c:dLbls>
          <c:showLegendKey val="0"/>
          <c:showVal val="0"/>
          <c:showCatName val="0"/>
          <c:showSerName val="0"/>
          <c:showPercent val="0"/>
          <c:showBubbleSize val="0"/>
        </c:dLbls>
        <c:gapWidth val="150"/>
        <c:axId val="323795960"/>
        <c:axId val="323794784"/>
      </c:barChart>
      <c:catAx>
        <c:axId val="323795960"/>
        <c:scaling>
          <c:orientation val="minMax"/>
        </c:scaling>
        <c:delete val="0"/>
        <c:axPos val="b"/>
        <c:numFmt formatCode="General" sourceLinked="0"/>
        <c:majorTickMark val="out"/>
        <c:minorTickMark val="none"/>
        <c:tickLblPos val="nextTo"/>
        <c:crossAx val="323794784"/>
        <c:crosses val="autoZero"/>
        <c:auto val="1"/>
        <c:lblAlgn val="ctr"/>
        <c:lblOffset val="100"/>
        <c:noMultiLvlLbl val="0"/>
      </c:catAx>
      <c:valAx>
        <c:axId val="323794784"/>
        <c:scaling>
          <c:orientation val="minMax"/>
        </c:scaling>
        <c:delete val="0"/>
        <c:axPos val="l"/>
        <c:majorGridlines/>
        <c:numFmt formatCode="General" sourceLinked="1"/>
        <c:majorTickMark val="out"/>
        <c:minorTickMark val="none"/>
        <c:tickLblPos val="nextTo"/>
        <c:crossAx val="32379596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Отбасы саны</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жалпы оқушы саны</c:v>
                </c:pt>
                <c:pt idx="1">
                  <c:v>жалпы отбасы саны</c:v>
                </c:pt>
                <c:pt idx="2">
                  <c:v>толық отбасы саны </c:v>
                </c:pt>
                <c:pt idx="3">
                  <c:v>толық емес отбасы /жартылай жетім/</c:v>
                </c:pt>
                <c:pt idx="4">
                  <c:v>Жалғыз басты ана отбасы</c:v>
                </c:pt>
                <c:pt idx="5">
                  <c:v>өгей ата-ана отбасы</c:v>
                </c:pt>
                <c:pt idx="6">
                  <c:v>сәтсіз отбасы /ажырасқан/</c:v>
                </c:pt>
              </c:strCache>
            </c:strRef>
          </c:cat>
          <c:val>
            <c:numRef>
              <c:f>Лист1!$B$2:$B$8</c:f>
              <c:numCache>
                <c:formatCode>General</c:formatCode>
                <c:ptCount val="7"/>
                <c:pt idx="0">
                  <c:v>234</c:v>
                </c:pt>
                <c:pt idx="1">
                  <c:v>141</c:v>
                </c:pt>
                <c:pt idx="2">
                  <c:v>117</c:v>
                </c:pt>
                <c:pt idx="3">
                  <c:v>9</c:v>
                </c:pt>
                <c:pt idx="4">
                  <c:v>5</c:v>
                </c:pt>
                <c:pt idx="5">
                  <c:v>3</c:v>
                </c:pt>
                <c:pt idx="6">
                  <c:v>5</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әке</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жоғары білімді</c:v>
                </c:pt>
                <c:pt idx="1">
                  <c:v>арнаулы орта </c:v>
                </c:pt>
                <c:pt idx="2">
                  <c:v>орта білім</c:v>
                </c:pt>
                <c:pt idx="3">
                  <c:v>кәсіпкер</c:v>
                </c:pt>
                <c:pt idx="4">
                  <c:v>қызмет</c:v>
                </c:pt>
                <c:pt idx="5">
                  <c:v>жұмысшы</c:v>
                </c:pt>
                <c:pt idx="6">
                  <c:v>жұмыссыз</c:v>
                </c:pt>
              </c:strCache>
            </c:strRef>
          </c:cat>
          <c:val>
            <c:numRef>
              <c:f>Лист1!$B$2:$B$8</c:f>
              <c:numCache>
                <c:formatCode>General</c:formatCode>
                <c:ptCount val="7"/>
                <c:pt idx="0">
                  <c:v>9</c:v>
                </c:pt>
                <c:pt idx="1">
                  <c:v>14</c:v>
                </c:pt>
                <c:pt idx="2">
                  <c:v>94</c:v>
                </c:pt>
                <c:pt idx="3">
                  <c:v>11</c:v>
                </c:pt>
                <c:pt idx="4">
                  <c:v>14</c:v>
                </c:pt>
                <c:pt idx="5">
                  <c:v>71</c:v>
                </c:pt>
                <c:pt idx="6">
                  <c:v>15</c:v>
                </c:pt>
              </c:numCache>
            </c:numRef>
          </c:val>
        </c:ser>
        <c:ser>
          <c:idx val="1"/>
          <c:order val="1"/>
          <c:tx>
            <c:strRef>
              <c:f>Лист1!$C$1</c:f>
              <c:strCache>
                <c:ptCount val="1"/>
                <c:pt idx="0">
                  <c:v>ана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жоғары білімді</c:v>
                </c:pt>
                <c:pt idx="1">
                  <c:v>арнаулы орта </c:v>
                </c:pt>
                <c:pt idx="2">
                  <c:v>орта білім</c:v>
                </c:pt>
                <c:pt idx="3">
                  <c:v>кәсіпкер</c:v>
                </c:pt>
                <c:pt idx="4">
                  <c:v>қызмет</c:v>
                </c:pt>
                <c:pt idx="5">
                  <c:v>жұмысшы</c:v>
                </c:pt>
                <c:pt idx="6">
                  <c:v>жұмыссыз</c:v>
                </c:pt>
              </c:strCache>
            </c:strRef>
          </c:cat>
          <c:val>
            <c:numRef>
              <c:f>Лист1!$C$2:$C$8</c:f>
              <c:numCache>
                <c:formatCode>General</c:formatCode>
                <c:ptCount val="7"/>
                <c:pt idx="0">
                  <c:v>30</c:v>
                </c:pt>
                <c:pt idx="1">
                  <c:v>60</c:v>
                </c:pt>
                <c:pt idx="2">
                  <c:v>48</c:v>
                </c:pt>
                <c:pt idx="3">
                  <c:v>4</c:v>
                </c:pt>
                <c:pt idx="4">
                  <c:v>36</c:v>
                </c:pt>
                <c:pt idx="5">
                  <c:v>40</c:v>
                </c:pt>
                <c:pt idx="6">
                  <c:v>61</c:v>
                </c:pt>
              </c:numCache>
            </c:numRef>
          </c:val>
        </c:ser>
        <c:ser>
          <c:idx val="2"/>
          <c:order val="2"/>
          <c:tx>
            <c:strRef>
              <c:f>Лист1!$D$1</c:f>
              <c:strCache>
                <c:ptCount val="1"/>
                <c:pt idx="0">
                  <c:v>Ряд 3</c:v>
                </c:pt>
              </c:strCache>
            </c:strRef>
          </c:tx>
          <c:invertIfNegative val="0"/>
          <c:cat>
            <c:strRef>
              <c:f>Лист1!$A$2:$A$8</c:f>
              <c:strCache>
                <c:ptCount val="7"/>
                <c:pt idx="0">
                  <c:v>жоғары білімді</c:v>
                </c:pt>
                <c:pt idx="1">
                  <c:v>арнаулы орта </c:v>
                </c:pt>
                <c:pt idx="2">
                  <c:v>орта білім</c:v>
                </c:pt>
                <c:pt idx="3">
                  <c:v>кәсіпкер</c:v>
                </c:pt>
                <c:pt idx="4">
                  <c:v>қызмет</c:v>
                </c:pt>
                <c:pt idx="5">
                  <c:v>жұмысшы</c:v>
                </c:pt>
                <c:pt idx="6">
                  <c:v>жұмыссыз</c:v>
                </c:pt>
              </c:strCache>
            </c:strRef>
          </c:cat>
          <c:val>
            <c:numRef>
              <c:f>Лист1!$D$2:$D$8</c:f>
            </c:numRef>
          </c:val>
        </c:ser>
        <c:dLbls>
          <c:showLegendKey val="0"/>
          <c:showVal val="0"/>
          <c:showCatName val="0"/>
          <c:showSerName val="0"/>
          <c:showPercent val="0"/>
          <c:showBubbleSize val="0"/>
        </c:dLbls>
        <c:gapWidth val="150"/>
        <c:axId val="355582696"/>
        <c:axId val="355580344"/>
      </c:barChart>
      <c:catAx>
        <c:axId val="355582696"/>
        <c:scaling>
          <c:orientation val="minMax"/>
        </c:scaling>
        <c:delete val="0"/>
        <c:axPos val="b"/>
        <c:numFmt formatCode="General" sourceLinked="0"/>
        <c:majorTickMark val="out"/>
        <c:minorTickMark val="none"/>
        <c:tickLblPos val="nextTo"/>
        <c:crossAx val="355580344"/>
        <c:crosses val="autoZero"/>
        <c:auto val="1"/>
        <c:lblAlgn val="ctr"/>
        <c:lblOffset val="100"/>
        <c:noMultiLvlLbl val="0"/>
      </c:catAx>
      <c:valAx>
        <c:axId val="355580344"/>
        <c:scaling>
          <c:orientation val="minMax"/>
        </c:scaling>
        <c:delete val="0"/>
        <c:axPos val="l"/>
        <c:majorGridlines/>
        <c:numFmt formatCode="General" sourceLinked="1"/>
        <c:majorTickMark val="out"/>
        <c:minorTickMark val="none"/>
        <c:tickLblPos val="nextTo"/>
        <c:crossAx val="355582696"/>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08297169785827"/>
          <c:y val="0.16853647205548741"/>
          <c:w val="0.67345165073309177"/>
          <c:h val="0.45977613716624788"/>
        </c:manualLayout>
      </c:layout>
      <c:barChart>
        <c:barDir val="col"/>
        <c:grouping val="clustered"/>
        <c:varyColors val="0"/>
        <c:ser>
          <c:idx val="0"/>
          <c:order val="0"/>
          <c:tx>
            <c:strRef>
              <c:f>Лист1!$B$1</c:f>
              <c:strCache>
                <c:ptCount val="1"/>
                <c:pt idx="0">
                  <c:v>2018-2019 оқу жылы- 253 оқушы саны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ыстық тамаққа тартылған оқушы саны</c:v>
                </c:pt>
                <c:pt idx="1">
                  <c:v>Көп балалы отбасынан </c:v>
                </c:pt>
                <c:pt idx="2">
                  <c:v>жартылай жетім</c:v>
                </c:pt>
                <c:pt idx="3">
                  <c:v>қамқоршылықтағы оқушы</c:v>
                </c:pt>
                <c:pt idx="4">
                  <c:v>жалғыз басты ана отбасынан</c:v>
                </c:pt>
                <c:pt idx="5">
                  <c:v>ата-анасы мүгедек </c:v>
                </c:pt>
                <c:pt idx="6">
                  <c:v>Тұрмыс жағдайы төмен</c:v>
                </c:pt>
                <c:pt idx="7">
                  <c:v>денсаулығына байланысты</c:v>
                </c:pt>
                <c:pt idx="8">
                  <c:v>толық емес отбасынан(ажырасқан)</c:v>
                </c:pt>
              </c:strCache>
            </c:strRef>
          </c:cat>
          <c:val>
            <c:numRef>
              <c:f>Лист1!$B$2:$B$10</c:f>
              <c:numCache>
                <c:formatCode>General</c:formatCode>
                <c:ptCount val="9"/>
                <c:pt idx="0">
                  <c:v>29</c:v>
                </c:pt>
                <c:pt idx="1">
                  <c:v>2</c:v>
                </c:pt>
                <c:pt idx="2">
                  <c:v>12</c:v>
                </c:pt>
                <c:pt idx="3">
                  <c:v>5</c:v>
                </c:pt>
                <c:pt idx="4">
                  <c:v>8</c:v>
                </c:pt>
                <c:pt idx="5">
                  <c:v>1</c:v>
                </c:pt>
                <c:pt idx="6">
                  <c:v>1</c:v>
                </c:pt>
                <c:pt idx="7">
                  <c:v>0</c:v>
                </c:pt>
                <c:pt idx="8">
                  <c:v>0</c:v>
                </c:pt>
              </c:numCache>
            </c:numRef>
          </c:val>
        </c:ser>
        <c:ser>
          <c:idx val="1"/>
          <c:order val="1"/>
          <c:tx>
            <c:strRef>
              <c:f>Лист1!$C$1</c:f>
              <c:strCache>
                <c:ptCount val="1"/>
                <c:pt idx="0">
                  <c:v>2019-2020 оқу жылы -248 оқушы саны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ыстық тамаққа тартылған оқушы саны</c:v>
                </c:pt>
                <c:pt idx="1">
                  <c:v>Көп балалы отбасынан </c:v>
                </c:pt>
                <c:pt idx="2">
                  <c:v>жартылай жетім</c:v>
                </c:pt>
                <c:pt idx="3">
                  <c:v>қамқоршылықтағы оқушы</c:v>
                </c:pt>
                <c:pt idx="4">
                  <c:v>жалғыз басты ана отбасынан</c:v>
                </c:pt>
                <c:pt idx="5">
                  <c:v>ата-анасы мүгедек </c:v>
                </c:pt>
                <c:pt idx="6">
                  <c:v>Тұрмыс жағдайы төмен</c:v>
                </c:pt>
                <c:pt idx="7">
                  <c:v>денсаулығына байланысты</c:v>
                </c:pt>
                <c:pt idx="8">
                  <c:v>толық емес отбасынан(ажырасқан)</c:v>
                </c:pt>
              </c:strCache>
            </c:strRef>
          </c:cat>
          <c:val>
            <c:numRef>
              <c:f>Лист1!$C$2:$C$10</c:f>
              <c:numCache>
                <c:formatCode>General</c:formatCode>
                <c:ptCount val="9"/>
                <c:pt idx="0">
                  <c:v>55</c:v>
                </c:pt>
                <c:pt idx="1">
                  <c:v>18</c:v>
                </c:pt>
                <c:pt idx="2">
                  <c:v>13</c:v>
                </c:pt>
                <c:pt idx="3">
                  <c:v>5</c:v>
                </c:pt>
                <c:pt idx="4">
                  <c:v>11</c:v>
                </c:pt>
                <c:pt idx="5">
                  <c:v>1</c:v>
                </c:pt>
                <c:pt idx="6">
                  <c:v>2</c:v>
                </c:pt>
                <c:pt idx="7">
                  <c:v>2</c:v>
                </c:pt>
                <c:pt idx="8">
                  <c:v>3</c:v>
                </c:pt>
              </c:numCache>
            </c:numRef>
          </c:val>
        </c:ser>
        <c:ser>
          <c:idx val="2"/>
          <c:order val="2"/>
          <c:tx>
            <c:strRef>
              <c:f>Лист1!$D$1</c:f>
              <c:strCache>
                <c:ptCount val="1"/>
                <c:pt idx="0">
                  <c:v>2020-2021 оқу жылы-234 оқушы саны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ыстық тамаққа тартылған оқушы саны</c:v>
                </c:pt>
                <c:pt idx="1">
                  <c:v>Көп балалы отбасынан </c:v>
                </c:pt>
                <c:pt idx="2">
                  <c:v>жартылай жетім</c:v>
                </c:pt>
                <c:pt idx="3">
                  <c:v>қамқоршылықтағы оқушы</c:v>
                </c:pt>
                <c:pt idx="4">
                  <c:v>жалғыз басты ана отбасынан</c:v>
                </c:pt>
                <c:pt idx="5">
                  <c:v>ата-анасы мүгедек </c:v>
                </c:pt>
                <c:pt idx="6">
                  <c:v>Тұрмыс жағдайы төмен</c:v>
                </c:pt>
                <c:pt idx="7">
                  <c:v>денсаулығына байланысты</c:v>
                </c:pt>
                <c:pt idx="8">
                  <c:v>толық емес отбасынан(ажырасқан)</c:v>
                </c:pt>
              </c:strCache>
            </c:strRef>
          </c:cat>
          <c:val>
            <c:numRef>
              <c:f>Лист1!$D$2:$D$10</c:f>
              <c:numCache>
                <c:formatCode>General</c:formatCode>
                <c:ptCount val="9"/>
                <c:pt idx="0">
                  <c:v>11</c:v>
                </c:pt>
                <c:pt idx="1">
                  <c:v>3</c:v>
                </c:pt>
                <c:pt idx="2">
                  <c:v>3</c:v>
                </c:pt>
                <c:pt idx="3">
                  <c:v>2</c:v>
                </c:pt>
                <c:pt idx="4">
                  <c:v>2</c:v>
                </c:pt>
                <c:pt idx="5">
                  <c:v>0</c:v>
                </c:pt>
                <c:pt idx="6">
                  <c:v>0</c:v>
                </c:pt>
                <c:pt idx="7">
                  <c:v>1</c:v>
                </c:pt>
                <c:pt idx="8">
                  <c:v>0</c:v>
                </c:pt>
              </c:numCache>
            </c:numRef>
          </c:val>
        </c:ser>
        <c:dLbls>
          <c:showLegendKey val="0"/>
          <c:showVal val="0"/>
          <c:showCatName val="0"/>
          <c:showSerName val="0"/>
          <c:showPercent val="0"/>
          <c:showBubbleSize val="0"/>
        </c:dLbls>
        <c:gapWidth val="150"/>
        <c:axId val="355585440"/>
        <c:axId val="355583480"/>
      </c:barChart>
      <c:catAx>
        <c:axId val="355585440"/>
        <c:scaling>
          <c:orientation val="minMax"/>
        </c:scaling>
        <c:delete val="0"/>
        <c:axPos val="b"/>
        <c:majorGridlines/>
        <c:minorGridlines/>
        <c:numFmt formatCode="General" sourceLinked="0"/>
        <c:majorTickMark val="out"/>
        <c:minorTickMark val="none"/>
        <c:tickLblPos val="nextTo"/>
        <c:crossAx val="355583480"/>
        <c:crosses val="autoZero"/>
        <c:auto val="1"/>
        <c:lblAlgn val="ctr"/>
        <c:lblOffset val="100"/>
        <c:noMultiLvlLbl val="0"/>
      </c:catAx>
      <c:valAx>
        <c:axId val="355583480"/>
        <c:scaling>
          <c:orientation val="minMax"/>
        </c:scaling>
        <c:delete val="0"/>
        <c:axPos val="l"/>
        <c:majorGridlines/>
        <c:numFmt formatCode="General" sourceLinked="1"/>
        <c:majorTickMark val="out"/>
        <c:minorTickMark val="none"/>
        <c:tickLblPos val="nextTo"/>
        <c:crossAx val="355585440"/>
        <c:crosses val="autoZero"/>
        <c:crossBetween val="between"/>
      </c:valAx>
    </c:plotArea>
    <c:legend>
      <c:legendPos val="r"/>
      <c:layout>
        <c:manualLayout>
          <c:xMode val="edge"/>
          <c:yMode val="edge"/>
          <c:x val="0.73636060002881365"/>
          <c:y val="0.78248217176259238"/>
          <c:w val="0.24719315862259494"/>
          <c:h val="0.18521573427464896"/>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2018-2019 оқу жылы- 245 оқушы саны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ыстық тамаққа тартылған оқушы саны</c:v>
                </c:pt>
                <c:pt idx="1">
                  <c:v>Көп балалы отбасынан </c:v>
                </c:pt>
                <c:pt idx="2">
                  <c:v>жартылай жетім</c:v>
                </c:pt>
                <c:pt idx="3">
                  <c:v>қамқоршылықтағы оқушы</c:v>
                </c:pt>
                <c:pt idx="4">
                  <c:v>толық емес отбасынан</c:v>
                </c:pt>
                <c:pt idx="5">
                  <c:v>жалғыз басты ана отбасынан</c:v>
                </c:pt>
                <c:pt idx="6">
                  <c:v>ата-анасы мүгедек </c:v>
                </c:pt>
                <c:pt idx="7">
                  <c:v>денсаулығына байланысты </c:v>
                </c:pt>
              </c:strCache>
            </c:strRef>
          </c:cat>
          <c:val>
            <c:numRef>
              <c:f>Лист1!$B$2:$B$9</c:f>
              <c:numCache>
                <c:formatCode>General</c:formatCode>
                <c:ptCount val="8"/>
                <c:pt idx="0">
                  <c:v>32</c:v>
                </c:pt>
                <c:pt idx="1">
                  <c:v>3</c:v>
                </c:pt>
                <c:pt idx="2">
                  <c:v>10</c:v>
                </c:pt>
                <c:pt idx="3">
                  <c:v>5</c:v>
                </c:pt>
                <c:pt idx="4">
                  <c:v>1</c:v>
                </c:pt>
                <c:pt idx="5">
                  <c:v>10</c:v>
                </c:pt>
                <c:pt idx="6">
                  <c:v>1</c:v>
                </c:pt>
                <c:pt idx="7">
                  <c:v>2</c:v>
                </c:pt>
              </c:numCache>
            </c:numRef>
          </c:val>
        </c:ser>
        <c:ser>
          <c:idx val="1"/>
          <c:order val="1"/>
          <c:tx>
            <c:strRef>
              <c:f>Лист1!$C$1</c:f>
              <c:strCache>
                <c:ptCount val="1"/>
                <c:pt idx="0">
                  <c:v>2019-2020 239 оқушы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ыстық тамаққа тартылған оқушы саны</c:v>
                </c:pt>
                <c:pt idx="1">
                  <c:v>Көп балалы отбасынан </c:v>
                </c:pt>
                <c:pt idx="2">
                  <c:v>жартылай жетім</c:v>
                </c:pt>
                <c:pt idx="3">
                  <c:v>қамқоршылықтағы оқушы</c:v>
                </c:pt>
                <c:pt idx="4">
                  <c:v>толық емес отбасынан</c:v>
                </c:pt>
                <c:pt idx="5">
                  <c:v>жалғыз басты ана отбасынан</c:v>
                </c:pt>
                <c:pt idx="6">
                  <c:v>ата-анасы мүгедек </c:v>
                </c:pt>
                <c:pt idx="7">
                  <c:v>денсаулығына байланысты </c:v>
                </c:pt>
              </c:strCache>
            </c:strRef>
          </c:cat>
          <c:val>
            <c:numRef>
              <c:f>Лист1!$C$2:$C$9</c:f>
              <c:numCache>
                <c:formatCode>General</c:formatCode>
                <c:ptCount val="8"/>
                <c:pt idx="0">
                  <c:v>32</c:v>
                </c:pt>
                <c:pt idx="1">
                  <c:v>5</c:v>
                </c:pt>
                <c:pt idx="2">
                  <c:v>9</c:v>
                </c:pt>
                <c:pt idx="3">
                  <c:v>5</c:v>
                </c:pt>
                <c:pt idx="4">
                  <c:v>1</c:v>
                </c:pt>
                <c:pt idx="5">
                  <c:v>6</c:v>
                </c:pt>
                <c:pt idx="6">
                  <c:v>1</c:v>
                </c:pt>
                <c:pt idx="7">
                  <c:v>5</c:v>
                </c:pt>
              </c:numCache>
            </c:numRef>
          </c:val>
        </c:ser>
        <c:ser>
          <c:idx val="2"/>
          <c:order val="2"/>
          <c:tx>
            <c:strRef>
              <c:f>Лист1!$D$1</c:f>
              <c:strCache>
                <c:ptCount val="1"/>
                <c:pt idx="0">
                  <c:v>2020-2021 оқу жылы-234 оқушы саны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ыстық тамаққа тартылған оқушы саны</c:v>
                </c:pt>
                <c:pt idx="1">
                  <c:v>Көп балалы отбасынан </c:v>
                </c:pt>
                <c:pt idx="2">
                  <c:v>жартылай жетім</c:v>
                </c:pt>
                <c:pt idx="3">
                  <c:v>қамқоршылықтағы оқушы</c:v>
                </c:pt>
                <c:pt idx="4">
                  <c:v>толық емес отбасынан</c:v>
                </c:pt>
                <c:pt idx="5">
                  <c:v>жалғыз басты ана отбасынан</c:v>
                </c:pt>
                <c:pt idx="6">
                  <c:v>ата-анасы мүгедек </c:v>
                </c:pt>
                <c:pt idx="7">
                  <c:v>денсаулығына байланысты </c:v>
                </c:pt>
              </c:strCache>
            </c:strRef>
          </c:cat>
          <c:val>
            <c:numRef>
              <c:f>Лист1!$D$2:$D$9</c:f>
              <c:numCache>
                <c:formatCode>General</c:formatCode>
                <c:ptCount val="8"/>
                <c:pt idx="0">
                  <c:v>32</c:v>
                </c:pt>
                <c:pt idx="1">
                  <c:v>8</c:v>
                </c:pt>
                <c:pt idx="2">
                  <c:v>9</c:v>
                </c:pt>
                <c:pt idx="3">
                  <c:v>3</c:v>
                </c:pt>
                <c:pt idx="4">
                  <c:v>0</c:v>
                </c:pt>
                <c:pt idx="5">
                  <c:v>4</c:v>
                </c:pt>
                <c:pt idx="6">
                  <c:v>2</c:v>
                </c:pt>
                <c:pt idx="7">
                  <c:v>6</c:v>
                </c:pt>
              </c:numCache>
            </c:numRef>
          </c:val>
        </c:ser>
        <c:dLbls>
          <c:showLegendKey val="0"/>
          <c:showVal val="0"/>
          <c:showCatName val="0"/>
          <c:showSerName val="0"/>
          <c:showPercent val="0"/>
          <c:showBubbleSize val="0"/>
        </c:dLbls>
        <c:gapWidth val="150"/>
        <c:axId val="355578384"/>
        <c:axId val="355585832"/>
      </c:barChart>
      <c:catAx>
        <c:axId val="355578384"/>
        <c:scaling>
          <c:orientation val="minMax"/>
        </c:scaling>
        <c:delete val="0"/>
        <c:axPos val="b"/>
        <c:majorGridlines/>
        <c:minorGridlines/>
        <c:numFmt formatCode="General" sourceLinked="0"/>
        <c:majorTickMark val="out"/>
        <c:minorTickMark val="none"/>
        <c:tickLblPos val="nextTo"/>
        <c:crossAx val="355585832"/>
        <c:crosses val="autoZero"/>
        <c:auto val="1"/>
        <c:lblAlgn val="ctr"/>
        <c:lblOffset val="100"/>
        <c:noMultiLvlLbl val="0"/>
      </c:catAx>
      <c:valAx>
        <c:axId val="355585832"/>
        <c:scaling>
          <c:orientation val="minMax"/>
        </c:scaling>
        <c:delete val="0"/>
        <c:axPos val="l"/>
        <c:majorGridlines/>
        <c:numFmt formatCode="General" sourceLinked="1"/>
        <c:majorTickMark val="out"/>
        <c:minorTickMark val="none"/>
        <c:tickLblPos val="nextTo"/>
        <c:crossAx val="355578384"/>
        <c:crosses val="autoZero"/>
        <c:crossBetween val="between"/>
      </c:valAx>
    </c:plotArea>
    <c:legend>
      <c:legendPos val="r"/>
      <c:layout>
        <c:manualLayout>
          <c:xMode val="edge"/>
          <c:yMode val="edge"/>
          <c:x val="0.73636060002881365"/>
          <c:y val="0.62676177085833862"/>
          <c:w val="0.24719315862259494"/>
          <c:h val="0.34093606173829388"/>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барлығы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1 А</c:v>
                </c:pt>
                <c:pt idx="1">
                  <c:v>1 Ә</c:v>
                </c:pt>
                <c:pt idx="2">
                  <c:v>2 А</c:v>
                </c:pt>
                <c:pt idx="3">
                  <c:v>2 Ә</c:v>
                </c:pt>
                <c:pt idx="4">
                  <c:v>3 А</c:v>
                </c:pt>
                <c:pt idx="5">
                  <c:v>3 Ә</c:v>
                </c:pt>
                <c:pt idx="6">
                  <c:v>4 А</c:v>
                </c:pt>
                <c:pt idx="7">
                  <c:v>4 Ә</c:v>
                </c:pt>
              </c:strCache>
            </c:strRef>
          </c:cat>
          <c:val>
            <c:numRef>
              <c:f>Лист1!$B$2:$B$9</c:f>
              <c:numCache>
                <c:formatCode>General</c:formatCode>
                <c:ptCount val="8"/>
                <c:pt idx="0">
                  <c:v>9</c:v>
                </c:pt>
                <c:pt idx="1">
                  <c:v>6</c:v>
                </c:pt>
                <c:pt idx="2">
                  <c:v>9</c:v>
                </c:pt>
                <c:pt idx="3">
                  <c:v>6</c:v>
                </c:pt>
                <c:pt idx="4">
                  <c:v>2</c:v>
                </c:pt>
                <c:pt idx="5">
                  <c:v>7</c:v>
                </c:pt>
                <c:pt idx="6">
                  <c:v>15</c:v>
                </c:pt>
                <c:pt idx="7">
                  <c:v>7</c:v>
                </c:pt>
              </c:numCache>
            </c:numRef>
          </c:val>
        </c:ser>
        <c:ser>
          <c:idx val="1"/>
          <c:order val="1"/>
          <c:tx>
            <c:strRef>
              <c:f>Лист1!$C$1</c:f>
              <c:strCache>
                <c:ptCount val="1"/>
                <c:pt idx="0">
                  <c:v>себепті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1 А</c:v>
                </c:pt>
                <c:pt idx="1">
                  <c:v>1 Ә</c:v>
                </c:pt>
                <c:pt idx="2">
                  <c:v>2 А</c:v>
                </c:pt>
                <c:pt idx="3">
                  <c:v>2 Ә</c:v>
                </c:pt>
                <c:pt idx="4">
                  <c:v>3 А</c:v>
                </c:pt>
                <c:pt idx="5">
                  <c:v>3 Ә</c:v>
                </c:pt>
                <c:pt idx="6">
                  <c:v>4 А</c:v>
                </c:pt>
                <c:pt idx="7">
                  <c:v>4 Ә</c:v>
                </c:pt>
              </c:strCache>
            </c:strRef>
          </c:cat>
          <c:val>
            <c:numRef>
              <c:f>Лист1!$C$2:$C$9</c:f>
              <c:numCache>
                <c:formatCode>General</c:formatCode>
                <c:ptCount val="8"/>
                <c:pt idx="0">
                  <c:v>6</c:v>
                </c:pt>
                <c:pt idx="1">
                  <c:v>5</c:v>
                </c:pt>
                <c:pt idx="5">
                  <c:v>5</c:v>
                </c:pt>
                <c:pt idx="6">
                  <c:v>4</c:v>
                </c:pt>
                <c:pt idx="7">
                  <c:v>2</c:v>
                </c:pt>
              </c:numCache>
            </c:numRef>
          </c:val>
        </c:ser>
        <c:ser>
          <c:idx val="2"/>
          <c:order val="2"/>
          <c:tx>
            <c:strRef>
              <c:f>Лист1!$D$1</c:f>
              <c:strCache>
                <c:ptCount val="1"/>
                <c:pt idx="0">
                  <c:v>себепсіз</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1 А</c:v>
                </c:pt>
                <c:pt idx="1">
                  <c:v>1 Ә</c:v>
                </c:pt>
                <c:pt idx="2">
                  <c:v>2 А</c:v>
                </c:pt>
                <c:pt idx="3">
                  <c:v>2 Ә</c:v>
                </c:pt>
                <c:pt idx="4">
                  <c:v>3 А</c:v>
                </c:pt>
                <c:pt idx="5">
                  <c:v>3 Ә</c:v>
                </c:pt>
                <c:pt idx="6">
                  <c:v>4 А</c:v>
                </c:pt>
                <c:pt idx="7">
                  <c:v>4 Ә</c:v>
                </c:pt>
              </c:strCache>
            </c:strRef>
          </c:cat>
          <c:val>
            <c:numRef>
              <c:f>Лист1!$D$2:$D$9</c:f>
              <c:numCache>
                <c:formatCode>General</c:formatCode>
                <c:ptCount val="8"/>
                <c:pt idx="0">
                  <c:v>2</c:v>
                </c:pt>
                <c:pt idx="1">
                  <c:v>1</c:v>
                </c:pt>
                <c:pt idx="5">
                  <c:v>2</c:v>
                </c:pt>
                <c:pt idx="6">
                  <c:v>3</c:v>
                </c:pt>
              </c:numCache>
            </c:numRef>
          </c:val>
        </c:ser>
        <c:ser>
          <c:idx val="3"/>
          <c:order val="3"/>
          <c:tx>
            <c:strRef>
              <c:f>Лист1!$E$1</c:f>
              <c:strCache>
                <c:ptCount val="1"/>
                <c:pt idx="0">
                  <c:v>анықтамасы бар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1 А</c:v>
                </c:pt>
                <c:pt idx="1">
                  <c:v>1 Ә</c:v>
                </c:pt>
                <c:pt idx="2">
                  <c:v>2 А</c:v>
                </c:pt>
                <c:pt idx="3">
                  <c:v>2 Ә</c:v>
                </c:pt>
                <c:pt idx="4">
                  <c:v>3 А</c:v>
                </c:pt>
                <c:pt idx="5">
                  <c:v>3 Ә</c:v>
                </c:pt>
                <c:pt idx="6">
                  <c:v>4 А</c:v>
                </c:pt>
                <c:pt idx="7">
                  <c:v>4 Ә</c:v>
                </c:pt>
              </c:strCache>
            </c:strRef>
          </c:cat>
          <c:val>
            <c:numRef>
              <c:f>Лист1!$E$2:$E$9</c:f>
              <c:numCache>
                <c:formatCode>General</c:formatCode>
                <c:ptCount val="8"/>
                <c:pt idx="0">
                  <c:v>6</c:v>
                </c:pt>
                <c:pt idx="1">
                  <c:v>5</c:v>
                </c:pt>
                <c:pt idx="2">
                  <c:v>9</c:v>
                </c:pt>
                <c:pt idx="3">
                  <c:v>6</c:v>
                </c:pt>
                <c:pt idx="4">
                  <c:v>2</c:v>
                </c:pt>
                <c:pt idx="5">
                  <c:v>5</c:v>
                </c:pt>
                <c:pt idx="6">
                  <c:v>8</c:v>
                </c:pt>
                <c:pt idx="7">
                  <c:v>5</c:v>
                </c:pt>
              </c:numCache>
            </c:numRef>
          </c:val>
        </c:ser>
        <c:dLbls>
          <c:showLegendKey val="0"/>
          <c:showVal val="0"/>
          <c:showCatName val="0"/>
          <c:showSerName val="0"/>
          <c:showPercent val="0"/>
          <c:showBubbleSize val="0"/>
        </c:dLbls>
        <c:gapWidth val="150"/>
        <c:axId val="355579168"/>
        <c:axId val="355581912"/>
      </c:barChart>
      <c:catAx>
        <c:axId val="355579168"/>
        <c:scaling>
          <c:orientation val="minMax"/>
        </c:scaling>
        <c:delete val="0"/>
        <c:axPos val="b"/>
        <c:numFmt formatCode="General" sourceLinked="0"/>
        <c:majorTickMark val="out"/>
        <c:minorTickMark val="none"/>
        <c:tickLblPos val="nextTo"/>
        <c:crossAx val="355581912"/>
        <c:crosses val="autoZero"/>
        <c:auto val="1"/>
        <c:lblAlgn val="ctr"/>
        <c:lblOffset val="100"/>
        <c:noMultiLvlLbl val="0"/>
      </c:catAx>
      <c:valAx>
        <c:axId val="355581912"/>
        <c:scaling>
          <c:orientation val="minMax"/>
        </c:scaling>
        <c:delete val="0"/>
        <c:axPos val="l"/>
        <c:majorGridlines/>
        <c:numFmt formatCode="General" sourceLinked="1"/>
        <c:majorTickMark val="out"/>
        <c:minorTickMark val="none"/>
        <c:tickLblPos val="nextTo"/>
        <c:crossAx val="355579168"/>
        <c:crosses val="autoZero"/>
        <c:crossBetween val="between"/>
      </c:valAx>
    </c:plotArea>
    <c:legend>
      <c:legendPos val="r"/>
      <c:overlay val="0"/>
    </c:legend>
    <c:plotVisOnly val="1"/>
    <c:dispBlanksAs val="gap"/>
    <c:showDLblsOverMax val="0"/>
  </c:chart>
  <c:txPr>
    <a:bodyPr/>
    <a:lstStyle/>
    <a:p>
      <a:pPr>
        <a:defRPr>
          <a:latin typeface="Times New Roman" pitchFamily="18" charset="0"/>
          <a:cs typeface="Times New Roman" pitchFamily="18" charset="0"/>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_____Microsoft_Excel_97-2003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_____Microsoft_Excel_97-20032.xls"/></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22"/>
          <p:cNvPicPr>
            <a:picLocks noChangeAspect="1"/>
          </p:cNvPicPr>
          <p:nvPr/>
        </p:nvPicPr>
        <p:blipFill>
          <a:blip r:embed="rId2" cstate="print"/>
          <a:srcRect/>
          <a:stretch>
            <a:fillRect/>
          </a:stretch>
        </p:blipFill>
        <p:spPr bwMode="auto">
          <a:xfrm>
            <a:off x="0" y="0"/>
            <a:ext cx="9144000" cy="6858000"/>
          </a:xfrm>
          <a:prstGeom prst="rect">
            <a:avLst/>
          </a:prstGeom>
          <a:solidFill>
            <a:srgbClr val="7030A0"/>
          </a:solidFill>
          <a:ln w="9525">
            <a:noFill/>
            <a:miter lim="800000"/>
            <a:headEnd/>
            <a:tailEnd/>
          </a:ln>
        </p:spPr>
      </p:pic>
      <p:sp>
        <p:nvSpPr>
          <p:cNvPr id="28" name="Заголовок 1"/>
          <p:cNvSpPr txBox="1">
            <a:spLocks/>
          </p:cNvSpPr>
          <p:nvPr/>
        </p:nvSpPr>
        <p:spPr bwMode="auto">
          <a:xfrm>
            <a:off x="2843213" y="2781300"/>
            <a:ext cx="6172200" cy="1143000"/>
          </a:xfrm>
          <a:prstGeom prst="rect">
            <a:avLst/>
          </a:prstGeom>
          <a:noFill/>
          <a:ln w="9525">
            <a:noFill/>
            <a:miter lim="800000"/>
            <a:headEnd/>
            <a:tailEnd/>
          </a:ln>
        </p:spPr>
        <p:txBody>
          <a:bodyPr anchor="ctr"/>
          <a:lstStyle/>
          <a:p>
            <a:pPr>
              <a:lnSpc>
                <a:spcPct val="90000"/>
              </a:lnSpc>
            </a:pPr>
            <a:endParaRPr lang="ru-RU" sz="2800">
              <a:solidFill>
                <a:srgbClr val="FF0000"/>
              </a:solidFill>
              <a:latin typeface="Times New Roman" pitchFamily="18" charset="0"/>
              <a:cs typeface="Times New Roman" pitchFamily="18" charset="0"/>
            </a:endParaRPr>
          </a:p>
        </p:txBody>
      </p:sp>
      <p:pic>
        <p:nvPicPr>
          <p:cNvPr id="3077" name="Рисунок 3" descr="C:\Documents and Settings\Admin\Рабочий стол\мектеп ауласы\DSCN0048.jpg"/>
          <p:cNvPicPr>
            <a:picLocks noChangeAspect="1" noChangeArrowheads="1"/>
          </p:cNvPicPr>
          <p:nvPr/>
        </p:nvPicPr>
        <p:blipFill>
          <a:blip r:embed="rId3" cstate="print"/>
          <a:srcRect r="47620"/>
          <a:stretch>
            <a:fillRect/>
          </a:stretch>
        </p:blipFill>
        <p:spPr bwMode="auto">
          <a:xfrm>
            <a:off x="1258888" y="2924175"/>
            <a:ext cx="7129462" cy="3097213"/>
          </a:xfrm>
          <a:prstGeom prst="rect">
            <a:avLst/>
          </a:prstGeom>
          <a:noFill/>
          <a:ln w="9525">
            <a:noFill/>
            <a:miter lim="800000"/>
            <a:headEnd/>
            <a:tailEnd/>
          </a:ln>
        </p:spPr>
      </p:pic>
      <p:pic>
        <p:nvPicPr>
          <p:cNvPr id="8" name="Рисунок 7" descr="C:\Users\User\Downloads\герб.jpeg"/>
          <p:cNvPicPr/>
          <p:nvPr/>
        </p:nvPicPr>
        <p:blipFill>
          <a:blip r:embed="rId4" cstate="print"/>
          <a:srcRect l="7547" t="15761" r="2264" b="14402"/>
          <a:stretch>
            <a:fillRect/>
          </a:stretch>
        </p:blipFill>
        <p:spPr bwMode="auto">
          <a:xfrm rot="5400000">
            <a:off x="870446" y="433810"/>
            <a:ext cx="2160239" cy="238998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3203848" y="476672"/>
            <a:ext cx="4968552" cy="1754326"/>
          </a:xfrm>
          <a:prstGeom prst="rect">
            <a:avLst/>
          </a:prstGeom>
        </p:spPr>
        <p:txBody>
          <a:bodyPr wrap="square">
            <a:spAutoFit/>
          </a:bodyPr>
          <a:lstStyle/>
          <a:p>
            <a:pPr lvl="0" algn="ctr" fontAlgn="base">
              <a:spcBef>
                <a:spcPct val="0"/>
              </a:spcBef>
              <a:spcAft>
                <a:spcPct val="0"/>
              </a:spcAft>
            </a:pPr>
            <a:r>
              <a:rPr lang="kk-KZ" b="1" i="1" dirty="0" smtClean="0">
                <a:solidFill>
                  <a:srgbClr val="7030A0"/>
                </a:solidFill>
                <a:latin typeface="Times New Roman" pitchFamily="18" charset="0"/>
                <a:ea typeface="Calibri" pitchFamily="34" charset="0"/>
                <a:cs typeface="Times New Roman" pitchFamily="18" charset="0"/>
              </a:rPr>
              <a:t>ӘЙТЕКЕ БИ АУДАНДЫҚ БІЛІМ БӨЛІМІ МЕМЛЕКЕТТІК МЕКЕМЕСІНІҢ  </a:t>
            </a:r>
          </a:p>
          <a:p>
            <a:pPr lvl="0" algn="ctr" fontAlgn="base">
              <a:spcBef>
                <a:spcPct val="0"/>
              </a:spcBef>
              <a:spcAft>
                <a:spcPct val="0"/>
              </a:spcAft>
            </a:pPr>
            <a:r>
              <a:rPr lang="kk-KZ" b="1" i="1" dirty="0" smtClean="0">
                <a:solidFill>
                  <a:srgbClr val="7030A0"/>
                </a:solidFill>
                <a:latin typeface="Times New Roman" pitchFamily="18" charset="0"/>
                <a:ea typeface="Calibri" pitchFamily="34" charset="0"/>
                <a:cs typeface="Times New Roman" pitchFamily="18" charset="0"/>
              </a:rPr>
              <a:t> «ҚАРАШАТАУ ЖАЛПЫ ОРТА  БІЛІМ БЕРЕТІН МЕКТЕБІ»</a:t>
            </a:r>
          </a:p>
          <a:p>
            <a:pPr lvl="0" algn="ctr" fontAlgn="base">
              <a:spcBef>
                <a:spcPct val="0"/>
              </a:spcBef>
              <a:spcAft>
                <a:spcPct val="0"/>
              </a:spcAft>
            </a:pPr>
            <a:r>
              <a:rPr lang="kk-KZ" b="1" i="1" dirty="0" smtClean="0">
                <a:solidFill>
                  <a:srgbClr val="7030A0"/>
                </a:solidFill>
                <a:latin typeface="Times New Roman" pitchFamily="18" charset="0"/>
                <a:ea typeface="Calibri" pitchFamily="34" charset="0"/>
                <a:cs typeface="Times New Roman" pitchFamily="18" charset="0"/>
              </a:rPr>
              <a:t> КОММУНАЛДЫҚ  МЕМЛЕКЕТТІК МЕКЕМЕСІ</a:t>
            </a:r>
            <a:endParaRPr lang="kk-KZ" sz="2000" b="1" dirty="0" smtClean="0">
              <a:solidFill>
                <a:srgbClr val="7030A0"/>
              </a:solidFill>
              <a:latin typeface="Arial" pitchFamily="34" charset="0"/>
              <a:cs typeface="Arial" pitchFamily="34" charset="0"/>
            </a:endParaRPr>
          </a:p>
        </p:txBody>
      </p:sp>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Autofit/>
          </a:bodyPr>
          <a:lstStyle/>
          <a:p>
            <a:r>
              <a:rPr lang="kk-KZ" sz="1600" b="1" dirty="0" smtClean="0">
                <a:solidFill>
                  <a:srgbClr val="0070C0"/>
                </a:solidFill>
              </a:rPr>
              <a:t/>
            </a:r>
            <a:br>
              <a:rPr lang="kk-KZ" sz="1600" b="1" dirty="0" smtClean="0">
                <a:solidFill>
                  <a:srgbClr val="0070C0"/>
                </a:solidFill>
              </a:rPr>
            </a:br>
            <a:r>
              <a:rPr lang="kk-KZ" sz="1600" b="1" dirty="0" smtClean="0">
                <a:solidFill>
                  <a:srgbClr val="0070C0"/>
                </a:solidFill>
              </a:rPr>
              <a:t>Қарашатау </a:t>
            </a:r>
            <a:r>
              <a:rPr lang="kk-KZ" sz="1600" b="1" dirty="0">
                <a:solidFill>
                  <a:srgbClr val="0070C0"/>
                </a:solidFill>
              </a:rPr>
              <a:t>ЖОББ мектебі бойынша әлеуметтік деіңгейі </a:t>
            </a:r>
            <a:r>
              <a:rPr lang="kk-KZ" sz="1600" b="1" dirty="0" smtClean="0">
                <a:solidFill>
                  <a:srgbClr val="0070C0"/>
                </a:solidFill>
              </a:rPr>
              <a:t/>
            </a:r>
            <a:br>
              <a:rPr lang="kk-KZ" sz="1600" b="1" dirty="0" smtClean="0">
                <a:solidFill>
                  <a:srgbClr val="0070C0"/>
                </a:solidFill>
              </a:rPr>
            </a:br>
            <a:r>
              <a:rPr lang="kk-KZ" sz="1600" b="1" dirty="0" smtClean="0">
                <a:solidFill>
                  <a:srgbClr val="0070C0"/>
                </a:solidFill>
              </a:rPr>
              <a:t>әр </a:t>
            </a:r>
            <a:r>
              <a:rPr lang="kk-KZ" sz="1600" b="1" dirty="0">
                <a:solidFill>
                  <a:srgbClr val="0070C0"/>
                </a:solidFill>
              </a:rPr>
              <a:t>түрлі отбасы туралы диаграммасы</a:t>
            </a:r>
            <a:r>
              <a:rPr lang="ru-RU" sz="1600" dirty="0"/>
              <a:t/>
            </a:r>
            <a:br>
              <a:rPr lang="ru-RU" sz="1600" dirty="0"/>
            </a:br>
            <a:endParaRPr lang="ru-RU" sz="1600" dirty="0"/>
          </a:p>
        </p:txBody>
      </p:sp>
      <p:graphicFrame>
        <p:nvGraphicFramePr>
          <p:cNvPr id="4" name="Содержимое 3"/>
          <p:cNvGraphicFramePr>
            <a:graphicFrameLocks noGrp="1"/>
          </p:cNvGraphicFramePr>
          <p:nvPr>
            <p:ph idx="1"/>
          </p:nvPr>
        </p:nvGraphicFramePr>
        <p:xfrm>
          <a:off x="457200" y="836613"/>
          <a:ext cx="8229600" cy="5289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700" b="1" dirty="0">
                <a:solidFill>
                  <a:srgbClr val="0070C0"/>
                </a:solidFill>
                <a:latin typeface="Times New Roman" pitchFamily="18" charset="0"/>
                <a:cs typeface="Times New Roman" pitchFamily="18" charset="0"/>
              </a:rPr>
              <a:t>Отбасының тәрбиелік потенциалдық </a:t>
            </a:r>
            <a:r>
              <a:rPr lang="kk-KZ" sz="2700" b="1" dirty="0" smtClean="0">
                <a:solidFill>
                  <a:srgbClr val="0070C0"/>
                </a:solidFill>
                <a:latin typeface="Times New Roman" pitchFamily="18" charset="0"/>
                <a:cs typeface="Times New Roman" pitchFamily="18" charset="0"/>
              </a:rPr>
              <a:t/>
            </a:r>
            <a:br>
              <a:rPr lang="kk-KZ" sz="2700" b="1" dirty="0" smtClean="0">
                <a:solidFill>
                  <a:srgbClr val="0070C0"/>
                </a:solidFill>
                <a:latin typeface="Times New Roman" pitchFamily="18" charset="0"/>
                <a:cs typeface="Times New Roman" pitchFamily="18" charset="0"/>
              </a:rPr>
            </a:br>
            <a:r>
              <a:rPr lang="kk-KZ" sz="2700" b="1" dirty="0" smtClean="0">
                <a:solidFill>
                  <a:srgbClr val="0070C0"/>
                </a:solidFill>
                <a:latin typeface="Times New Roman" pitchFamily="18" charset="0"/>
                <a:cs typeface="Times New Roman" pitchFamily="18" charset="0"/>
              </a:rPr>
              <a:t>туралы </a:t>
            </a:r>
            <a:r>
              <a:rPr lang="kk-KZ" sz="2700" b="1" dirty="0">
                <a:solidFill>
                  <a:srgbClr val="0070C0"/>
                </a:solidFill>
                <a:latin typeface="Times New Roman" pitchFamily="18" charset="0"/>
                <a:cs typeface="Times New Roman" pitchFamily="18" charset="0"/>
              </a:rPr>
              <a:t>диаграммасы</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457200" y="981075"/>
          <a:ext cx="8229600" cy="51450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700" b="1" dirty="0">
                <a:solidFill>
                  <a:srgbClr val="0070C0"/>
                </a:solidFill>
                <a:latin typeface="Times New Roman" pitchFamily="18" charset="0"/>
                <a:cs typeface="Times New Roman" pitchFamily="18" charset="0"/>
              </a:rPr>
              <a:t>Кәсіптік бағдар беру жұмысы</a:t>
            </a:r>
            <a:r>
              <a:rPr lang="ru-RU" dirty="0"/>
              <a:t/>
            </a:r>
            <a:br>
              <a:rPr lang="ru-RU" dirty="0"/>
            </a:br>
            <a:endParaRPr lang="ru-RU" dirty="0"/>
          </a:p>
        </p:txBody>
      </p:sp>
      <p:sp>
        <p:nvSpPr>
          <p:cNvPr id="3" name="Содержимое 2"/>
          <p:cNvSpPr>
            <a:spLocks noGrp="1"/>
          </p:cNvSpPr>
          <p:nvPr>
            <p:ph idx="4294967295"/>
          </p:nvPr>
        </p:nvSpPr>
        <p:spPr>
          <a:xfrm>
            <a:off x="0" y="981075"/>
            <a:ext cx="8229600" cy="5145088"/>
          </a:xfrm>
        </p:spPr>
        <p:txBody>
          <a:bodyPr/>
          <a:lstStyle/>
          <a:p>
            <a:endParaRPr lang="kk-KZ" dirty="0" smtClean="0"/>
          </a:p>
          <a:p>
            <a:endParaRPr lang="kk-KZ" dirty="0"/>
          </a:p>
          <a:p>
            <a:endParaRPr lang="ru-RU"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673" name="Object 1"/>
          <p:cNvGraphicFramePr>
            <a:graphicFrameLocks/>
          </p:cNvGraphicFramePr>
          <p:nvPr/>
        </p:nvGraphicFramePr>
        <p:xfrm>
          <a:off x="1187624" y="836712"/>
          <a:ext cx="6534150" cy="2880320"/>
        </p:xfrm>
        <a:graphic>
          <a:graphicData uri="http://schemas.openxmlformats.org/presentationml/2006/ole">
            <mc:AlternateContent xmlns:mc="http://schemas.openxmlformats.org/markup-compatibility/2006">
              <mc:Choice xmlns:v="urn:schemas-microsoft-com:vml" Requires="v">
                <p:oleObj spid="_x0000_s28674" name="Диаграмма" r:id="rId4" imgW="6534285" imgH="2276565" progId="Excel.Sheet.8">
                  <p:embed/>
                </p:oleObj>
              </mc:Choice>
              <mc:Fallback>
                <p:oleObj name="Диаграмма" r:id="rId4" imgW="6534285" imgH="2276565" progId="Excel.Sheet.8">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836712"/>
                        <a:ext cx="6534150" cy="2880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5" name="Rectangle 3"/>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676" name="Rectangle 4"/>
          <p:cNvSpPr>
            <a:spLocks noChangeArrowheads="1"/>
          </p:cNvSpPr>
          <p:nvPr/>
        </p:nvSpPr>
        <p:spPr bwMode="auto">
          <a:xfrm>
            <a:off x="0" y="90100"/>
            <a:ext cx="41549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240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899592" y="3501009"/>
            <a:ext cx="7704856" cy="2585323"/>
          </a:xfrm>
          <a:prstGeom prst="rect">
            <a:avLst/>
          </a:prstGeom>
        </p:spPr>
        <p:txBody>
          <a:bodyPr wrap="square">
            <a:spAutoFit/>
          </a:bodyPr>
          <a:lstStyle/>
          <a:p>
            <a:pPr lvl="0" fontAlgn="base">
              <a:spcBef>
                <a:spcPct val="0"/>
              </a:spcBef>
              <a:spcAft>
                <a:spcPct val="0"/>
              </a:spcAft>
              <a:tabLst>
                <a:tab pos="152400" algn="l"/>
              </a:tabLst>
            </a:pPr>
            <a:r>
              <a:rPr lang="kk-KZ" dirty="0" smtClean="0">
                <a:latin typeface="Times New Roman" pitchFamily="18" charset="0"/>
                <a:ea typeface="Calibri" pitchFamily="34" charset="0"/>
                <a:cs typeface="Times New Roman" pitchFamily="18" charset="0"/>
              </a:rPr>
              <a:t> 	</a:t>
            </a:r>
          </a:p>
          <a:p>
            <a:pPr lvl="0" fontAlgn="base">
              <a:spcBef>
                <a:spcPct val="0"/>
              </a:spcBef>
              <a:spcAft>
                <a:spcPct val="0"/>
              </a:spcAft>
              <a:tabLst>
                <a:tab pos="152400" algn="l"/>
              </a:tabLst>
            </a:pPr>
            <a:r>
              <a:rPr lang="kk-KZ" sz="1200" dirty="0" smtClean="0">
                <a:latin typeface="Times New Roman" pitchFamily="18" charset="0"/>
                <a:ea typeface="Calibri" pitchFamily="34" charset="0"/>
                <a:cs typeface="Times New Roman" pitchFamily="18" charset="0"/>
              </a:rPr>
              <a:t>	  Оқушылардың кәсіби – шығармашылық тәрбиесін арттыру мақсатында «Мамандық әлеміне саяхат», «Мамандықтың бәрі жақсы» тақырыбы аясында тәрбие сағаттары өткізілді. </a:t>
            </a:r>
            <a:endParaRPr lang="ru-RU" sz="1200" dirty="0" smtClean="0">
              <a:latin typeface="Arial" pitchFamily="34" charset="0"/>
              <a:cs typeface="Arial" pitchFamily="34" charset="0"/>
            </a:endParaRPr>
          </a:p>
          <a:p>
            <a:pPr lvl="0" eaLnBrk="0" fontAlgn="base" hangingPunct="0">
              <a:spcBef>
                <a:spcPct val="0"/>
              </a:spcBef>
              <a:spcAft>
                <a:spcPct val="0"/>
              </a:spcAft>
              <a:tabLst>
                <a:tab pos="152400" algn="l"/>
              </a:tabLst>
            </a:pPr>
            <a:r>
              <a:rPr lang="kk-KZ" sz="1200" dirty="0" smtClean="0">
                <a:latin typeface="Times New Roman" pitchFamily="18" charset="0"/>
                <a:ea typeface="Calibri" pitchFamily="34" charset="0"/>
                <a:cs typeface="Times New Roman" pitchFamily="18" charset="0"/>
              </a:rPr>
              <a:t>  	  Оқушылардың өзін - өзі тану арқылы қандай кәсіпке қабілетті екенін, кәсіптің алуан түрлілігін ұғындыру мақсатында мектеп психологтары тарапынан жоғары сынып оқушыларына әр-түрлі мамандықтар туралы мәлімдемелермен хабардар ететін «Мен мамандық әлеміндемін, «Дұрыс таңдалмаған мамандықтың жағымсыз тұстары», «Мамандық тарапынан қойылатын талаптар», «Мамандық таңдау факторлары» деген тақырыптарда дәрістер оқылып, оқушылардың кәсіп таңдаудағы шеберліктері тексерілді. Мамандықтың адам болашағындағы алатын орны, адам өміріндегі мәнін ұғындыру мақсатында кітапханада «Мен ғажайып мамандықтар әлеміндемін» бұрыш ұйымдастырылып, бітіруші түлектерге насихатталды.Сонымен қатар  «Дарын»   ҒТО ұйымдастыруымен өткен облыстық деңгейде Қуанышбек Адина1- орын,  Қанатбай Ақнұр,  Жұбанышбай Дильназ жүлделі орындарды иеленсе «Үздік кәсіби бағдар беруші-2020»  байқауында Г.Бегижанова мен А.Сейтенова жүлделі 3 орынды иеленді.</a:t>
            </a:r>
            <a:endParaRPr lang="ru-RU"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200" dirty="0" smtClean="0"/>
              <a:t/>
            </a:r>
            <a:br>
              <a:rPr lang="kk-KZ" sz="2200" dirty="0" smtClean="0"/>
            </a:br>
            <a:r>
              <a:rPr lang="kk-KZ" sz="2200" dirty="0"/>
              <a:t/>
            </a:r>
            <a:br>
              <a:rPr lang="kk-KZ" sz="2200" dirty="0"/>
            </a:br>
            <a:r>
              <a:rPr lang="kk-KZ" sz="2200" dirty="0" smtClean="0">
                <a:solidFill>
                  <a:srgbClr val="0070C0"/>
                </a:solidFill>
                <a:latin typeface="Times New Roman" pitchFamily="18" charset="0"/>
                <a:cs typeface="Times New Roman" pitchFamily="18" charset="0"/>
              </a:rPr>
              <a:t>Қарашатау </a:t>
            </a:r>
            <a:r>
              <a:rPr lang="kk-KZ" sz="2200" dirty="0">
                <a:solidFill>
                  <a:srgbClr val="0070C0"/>
                </a:solidFill>
                <a:latin typeface="Times New Roman" pitchFamily="18" charset="0"/>
                <a:cs typeface="Times New Roman" pitchFamily="18" charset="0"/>
              </a:rPr>
              <a:t>ЖОББ мектебінде жүргізілген  құқық бұзушылықтың</a:t>
            </a:r>
            <a:r>
              <a:rPr lang="ru-RU" sz="2200" dirty="0">
                <a:solidFill>
                  <a:srgbClr val="0070C0"/>
                </a:solidFill>
                <a:latin typeface="Times New Roman" pitchFamily="18" charset="0"/>
                <a:cs typeface="Times New Roman" pitchFamily="18" charset="0"/>
              </a:rPr>
              <a:t/>
            </a:r>
            <a:br>
              <a:rPr lang="ru-RU" sz="2200" dirty="0">
                <a:solidFill>
                  <a:srgbClr val="0070C0"/>
                </a:solidFill>
                <a:latin typeface="Times New Roman" pitchFamily="18" charset="0"/>
                <a:cs typeface="Times New Roman" pitchFamily="18" charset="0"/>
              </a:rPr>
            </a:br>
            <a:r>
              <a:rPr lang="kk-KZ" sz="2200" dirty="0">
                <a:solidFill>
                  <a:srgbClr val="0070C0"/>
                </a:solidFill>
                <a:latin typeface="Times New Roman" pitchFamily="18" charset="0"/>
                <a:cs typeface="Times New Roman" pitchFamily="18" charset="0"/>
              </a:rPr>
              <a:t> соңғы</a:t>
            </a:r>
            <a:r>
              <a:rPr lang="kk-KZ" sz="2200" b="1" dirty="0">
                <a:solidFill>
                  <a:srgbClr val="0070C0"/>
                </a:solidFill>
                <a:latin typeface="Times New Roman" pitchFamily="18" charset="0"/>
                <a:cs typeface="Times New Roman" pitchFamily="18" charset="0"/>
              </a:rPr>
              <a:t>  </a:t>
            </a:r>
            <a:r>
              <a:rPr lang="kk-KZ" sz="2200" dirty="0">
                <a:solidFill>
                  <a:srgbClr val="0070C0"/>
                </a:solidFill>
                <a:latin typeface="Times New Roman" pitchFamily="18" charset="0"/>
                <a:cs typeface="Times New Roman" pitchFamily="18" charset="0"/>
              </a:rPr>
              <a:t>үш жылдағы талдауы</a:t>
            </a:r>
            <a:r>
              <a:rPr lang="ru-RU" dirty="0"/>
              <a:t/>
            </a:r>
            <a:br>
              <a:rPr lang="ru-RU" dirty="0"/>
            </a:br>
            <a:endParaRPr lang="ru-RU" dirty="0"/>
          </a:p>
        </p:txBody>
      </p:sp>
      <p:sp>
        <p:nvSpPr>
          <p:cNvPr id="7" name="Содержимое 6"/>
          <p:cNvSpPr>
            <a:spLocks noGrp="1"/>
          </p:cNvSpPr>
          <p:nvPr>
            <p:ph idx="1"/>
          </p:nvPr>
        </p:nvSpPr>
        <p:spPr>
          <a:xfrm>
            <a:off x="457200" y="1196752"/>
            <a:ext cx="8229600" cy="4929411"/>
          </a:xfrm>
        </p:spPr>
        <p:txBody>
          <a:bodyPr>
            <a:normAutofit fontScale="25000" lnSpcReduction="20000"/>
          </a:bodyPr>
          <a:lstStyle/>
          <a:p>
            <a:endParaRPr lang="kk-KZ" sz="4800" dirty="0" smtClean="0">
              <a:solidFill>
                <a:srgbClr val="0070C0"/>
              </a:solidFill>
              <a:latin typeface="Times New Roman" pitchFamily="18" charset="0"/>
              <a:cs typeface="Times New Roman" pitchFamily="18" charset="0"/>
            </a:endParaRPr>
          </a:p>
          <a:p>
            <a:pPr lvl="1">
              <a:buNone/>
            </a:pPr>
            <a:r>
              <a:rPr lang="kk-KZ" sz="4400" dirty="0">
                <a:solidFill>
                  <a:srgbClr val="0070C0"/>
                </a:solidFill>
                <a:latin typeface="Times New Roman" pitchFamily="18" charset="0"/>
                <a:cs typeface="Times New Roman" pitchFamily="18" charset="0"/>
              </a:rPr>
              <a:t> </a:t>
            </a:r>
            <a:r>
              <a:rPr lang="kk-KZ" sz="4400" dirty="0" smtClean="0">
                <a:solidFill>
                  <a:srgbClr val="0070C0"/>
                </a:solidFill>
                <a:latin typeface="Times New Roman" pitchFamily="18" charset="0"/>
                <a:cs typeface="Times New Roman" pitchFamily="18" charset="0"/>
              </a:rPr>
              <a:t>        2018-2019 </a:t>
            </a:r>
            <a:r>
              <a:rPr lang="kk-KZ" sz="4400" dirty="0">
                <a:solidFill>
                  <a:srgbClr val="0070C0"/>
                </a:solidFill>
                <a:latin typeface="Times New Roman" pitchFamily="18" charset="0"/>
                <a:cs typeface="Times New Roman" pitchFamily="18" charset="0"/>
              </a:rPr>
              <a:t>оқу жылында  «Құқық бұзушылықтың алдын алу»  жоспары бекіті, жоспарға сәйкес   төмендегідей </a:t>
            </a:r>
            <a:r>
              <a:rPr lang="kk-KZ" sz="4400" dirty="0" smtClean="0">
                <a:solidFill>
                  <a:srgbClr val="0070C0"/>
                </a:solidFill>
                <a:latin typeface="Times New Roman" pitchFamily="18" charset="0"/>
                <a:cs typeface="Times New Roman" pitchFamily="18" charset="0"/>
              </a:rPr>
              <a:t>жұмыстар жүргізілді</a:t>
            </a:r>
            <a:r>
              <a:rPr lang="kk-KZ" sz="4400" dirty="0">
                <a:solidFill>
                  <a:srgbClr val="0070C0"/>
                </a:solidFill>
                <a:latin typeface="Times New Roman" pitchFamily="18" charset="0"/>
                <a:cs typeface="Times New Roman" pitchFamily="18" charset="0"/>
              </a:rPr>
              <a:t>. Оқу жылының басында бірінші сынып оқушыларын «мектеп жарғысымен » таныстырылды. «Құқықтық тәрбие» тақырыптары сынып сағаттарына енгізілді. Жыл бойы жоспардағы іс-шаралар   рет-ретімен орындалды. Тәртіп бұзған, есепке алынған оқушылар болған жоқ.</a:t>
            </a:r>
            <a:endParaRPr lang="ru-RU" sz="4400" dirty="0">
              <a:solidFill>
                <a:srgbClr val="0070C0"/>
              </a:solidFill>
              <a:latin typeface="Times New Roman" pitchFamily="18" charset="0"/>
              <a:cs typeface="Times New Roman" pitchFamily="18" charset="0"/>
            </a:endParaRPr>
          </a:p>
          <a:p>
            <a:r>
              <a:rPr lang="kk-KZ" sz="4800" dirty="0">
                <a:solidFill>
                  <a:srgbClr val="0070C0"/>
                </a:solidFill>
                <a:latin typeface="Times New Roman" pitchFamily="18" charset="0"/>
                <a:cs typeface="Times New Roman" pitchFamily="18" charset="0"/>
              </a:rPr>
              <a:t>	2019-2020 оқу жылында да Құқық бұзушылықтың алдын алу мақсатында  мектепішілік жоспар құрылып, сол жоспарға сай барлық сыныптарда сынып сағаттарында құқықтық тәрбие туралы әңгімелесу өтті. Оқушылардан жасырын сауалнамалар алынды. Жыл бойы жоспарға сай диспуттар, пікірталас, дөңгелек үстелдер өткізілді. Тәртіп бұзған, есепке алынған оқушылар болған жоқ.</a:t>
            </a:r>
            <a:endParaRPr lang="ru-RU" sz="4800" dirty="0">
              <a:solidFill>
                <a:srgbClr val="0070C0"/>
              </a:solidFill>
              <a:latin typeface="Times New Roman" pitchFamily="18" charset="0"/>
              <a:cs typeface="Times New Roman" pitchFamily="18" charset="0"/>
            </a:endParaRPr>
          </a:p>
          <a:p>
            <a:r>
              <a:rPr lang="kk-KZ" sz="4800" dirty="0">
                <a:solidFill>
                  <a:srgbClr val="0070C0"/>
                </a:solidFill>
                <a:latin typeface="Times New Roman" pitchFamily="18" charset="0"/>
                <a:cs typeface="Times New Roman" pitchFamily="18" charset="0"/>
              </a:rPr>
              <a:t>	2020-2021 оқу жылында «Құқық бұзушылықтың алдын алу» бағдарламасының жылдық жұмыс жоспары жасалды.Қыркүйек айында оқушылардың арасында құқық бұзушылықтың алдын алу айлығы өткізілді.Осы айлықтың аясында мектепішілік рейд жүргізілді. Сенім жәшігінің мән-мағынасы, оның не мақсатта ілініп тұрғандығы оқушыларға түсіндірілді.8-11 сыныптар арасында оқушылардың тәртібін қадағалау мақсатында тәртіп сақшылары тобы құрылды. Барлық сыныптарда «Құқық бұрыштары» ұйымдастырылды.5-11 сыныптар арасында «Өз құқығыңды білесің бе?» тақырыбында сауалнама алынды.Сонымен қатар Әйтеке би  аудандық полиция бөлімінен  келіп заң қызметкерлері баяндама оқып  сауалнама жүргізеді. Құқықбұзушылықтың алдын-алу жоспарына сәйкес барлық профилактикалық шаралар өз деңгейінде жүргізіледі.Қараша айында 8-сыныпта «Сенің құқығың-менің құқығым» тақырыбында, 7-сыныпта «Құқықтық сауаттылық-заман талабы» тақырыбында тәрбие сағаттары өткізілсе, қараша айында мектеп психологі 6-сыныптар арасында «Бала тәрбиесі-басты мәселе» тақырыбында баяндама оқыды.Желтоқсан айында 9-11 сыныптар арасында «Жасөспірім және Заң» тақырыбында пікірталас өткізілді.</a:t>
            </a:r>
            <a:endParaRPr lang="ru-RU" sz="4800" dirty="0">
              <a:solidFill>
                <a:srgbClr val="0070C0"/>
              </a:solidFill>
              <a:latin typeface="Times New Roman" pitchFamily="18" charset="0"/>
              <a:cs typeface="Times New Roman" pitchFamily="18" charset="0"/>
            </a:endParaRPr>
          </a:p>
          <a:p>
            <a:r>
              <a:rPr lang="kk-KZ" sz="4800" b="1" dirty="0">
                <a:solidFill>
                  <a:srgbClr val="0070C0"/>
                </a:solidFill>
                <a:latin typeface="Times New Roman" pitchFamily="18" charset="0"/>
                <a:cs typeface="Times New Roman" pitchFamily="18" charset="0"/>
              </a:rPr>
              <a:t> </a:t>
            </a:r>
            <a:endParaRPr lang="ru-RU" sz="4800" dirty="0">
              <a:solidFill>
                <a:srgbClr val="0070C0"/>
              </a:solidFill>
              <a:latin typeface="Times New Roman" pitchFamily="18" charset="0"/>
              <a:cs typeface="Times New Roman" pitchFamily="18" charset="0"/>
            </a:endParaRPr>
          </a:p>
          <a:p>
            <a:r>
              <a:rPr lang="kk-KZ" sz="4800" dirty="0">
                <a:solidFill>
                  <a:srgbClr val="0070C0"/>
                </a:solidFill>
                <a:latin typeface="Times New Roman" pitchFamily="18" charset="0"/>
                <a:cs typeface="Times New Roman" pitchFamily="18" charset="0"/>
              </a:rPr>
              <a:t>	Мектепішілік, аудандық есепте тұрған оқушы  жоқ. Мектепте «Тәуекел» тобына оқушылар сырқатына байланысты, сәтсіз отбасынан шыққандығы себепті, әлеуметтік жағдайларына байланысты есепке алынған болатын. Дегенмен әр жыл сайын осы балаларды тізімге алып, қажетіне қарай жеке жұмыстар жүргізіліп, жыл сайын «Тәуекел»  тобынан  шығушы оқушылар саны да азайғандығын байқаймыз. </a:t>
            </a:r>
            <a:endParaRPr lang="ru-RU" sz="4800" dirty="0">
              <a:solidFill>
                <a:srgbClr val="0070C0"/>
              </a:solidFill>
              <a:latin typeface="Times New Roman" pitchFamily="18" charset="0"/>
              <a:cs typeface="Times New Roman" pitchFamily="18" charset="0"/>
            </a:endParaRPr>
          </a:p>
          <a:p>
            <a:r>
              <a:rPr lang="kk-KZ" sz="4800" dirty="0">
                <a:solidFill>
                  <a:srgbClr val="0070C0"/>
                </a:solidFill>
                <a:latin typeface="Times New Roman" pitchFamily="18" charset="0"/>
                <a:cs typeface="Times New Roman" pitchFamily="18" charset="0"/>
              </a:rPr>
              <a:t>	Бүгінгі  күні  балалардың  патриоттық тәрбиесі патриоттық сананы, өз Отанына деген адалдық пен сүйіспеншілік сезімін қалыптастырады. Қазіргі заман талабында азаматтық борыш пен негізгі конституциялық міндеттерді орындауға деген дайындық талаптары көңіл толтырарлықтай болып отыр. Атқарылып отырған жұмыстар еліміздің  азаматтарының бойында патриоттық сананы қалыптастыру жөнінде стратегиялық  міндеттерді толықтай орындалуға бағытталуда. Осы орайда төмендегідей сауалнама алынды.</a:t>
            </a:r>
            <a:r>
              <a:rPr lang="kk-KZ" sz="4800" b="1" dirty="0">
                <a:solidFill>
                  <a:srgbClr val="0070C0"/>
                </a:solidFill>
                <a:latin typeface="Times New Roman" pitchFamily="18" charset="0"/>
                <a:cs typeface="Times New Roman" pitchFamily="18" charset="0"/>
              </a:rPr>
              <a:t> </a:t>
            </a:r>
            <a:endParaRPr lang="ru-RU" sz="4800" dirty="0">
              <a:solidFill>
                <a:srgbClr val="0070C0"/>
              </a:solidFill>
              <a:latin typeface="Times New Roman" pitchFamily="18" charset="0"/>
              <a:cs typeface="Times New Roman" pitchFamily="18" charset="0"/>
            </a:endParaRPr>
          </a:p>
          <a:p>
            <a:r>
              <a:rPr lang="kk-KZ" sz="4800" b="1" dirty="0">
                <a:solidFill>
                  <a:srgbClr val="0070C0"/>
                </a:solidFill>
                <a:latin typeface="Times New Roman" pitchFamily="18" charset="0"/>
                <a:cs typeface="Times New Roman" pitchFamily="18" charset="0"/>
              </a:rPr>
              <a:t> </a:t>
            </a:r>
            <a:endParaRPr lang="ru-RU" sz="4800" dirty="0">
              <a:solidFill>
                <a:srgbClr val="0070C0"/>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200" b="1" dirty="0" smtClean="0">
                <a:solidFill>
                  <a:srgbClr val="0070C0"/>
                </a:solidFill>
                <a:latin typeface="Times New Roman" pitchFamily="18" charset="0"/>
                <a:cs typeface="Times New Roman" pitchFamily="18" charset="0"/>
              </a:rPr>
              <a:t/>
            </a:r>
            <a:br>
              <a:rPr lang="kk-KZ" sz="2200" b="1" dirty="0" smtClean="0">
                <a:solidFill>
                  <a:srgbClr val="0070C0"/>
                </a:solidFill>
                <a:latin typeface="Times New Roman" pitchFamily="18" charset="0"/>
                <a:cs typeface="Times New Roman" pitchFamily="18" charset="0"/>
              </a:rPr>
            </a:br>
            <a:r>
              <a:rPr lang="kk-KZ" sz="2200" b="1" dirty="0">
                <a:solidFill>
                  <a:srgbClr val="0070C0"/>
                </a:solidFill>
                <a:latin typeface="Times New Roman" pitchFamily="18" charset="0"/>
                <a:cs typeface="Times New Roman" pitchFamily="18" charset="0"/>
              </a:rPr>
              <a:t/>
            </a:r>
            <a:br>
              <a:rPr lang="kk-KZ" sz="2200" b="1" dirty="0">
                <a:solidFill>
                  <a:srgbClr val="0070C0"/>
                </a:solidFill>
                <a:latin typeface="Times New Roman" pitchFamily="18" charset="0"/>
                <a:cs typeface="Times New Roman" pitchFamily="18" charset="0"/>
              </a:rPr>
            </a:br>
            <a:r>
              <a:rPr lang="kk-KZ" sz="2200" b="1" dirty="0" smtClean="0">
                <a:solidFill>
                  <a:srgbClr val="0070C0"/>
                </a:solidFill>
                <a:latin typeface="Times New Roman" pitchFamily="18" charset="0"/>
                <a:cs typeface="Times New Roman" pitchFamily="18" charset="0"/>
              </a:rPr>
              <a:t>Оқушылар </a:t>
            </a:r>
            <a:r>
              <a:rPr lang="kk-KZ" sz="2200" b="1" dirty="0">
                <a:solidFill>
                  <a:srgbClr val="0070C0"/>
                </a:solidFill>
                <a:latin typeface="Times New Roman" pitchFamily="18" charset="0"/>
                <a:cs typeface="Times New Roman" pitchFamily="18" charset="0"/>
              </a:rPr>
              <a:t>өздерінің құқықтық білімін алатын дереккөзі</a:t>
            </a:r>
            <a:r>
              <a:rPr lang="ru-RU" dirty="0"/>
              <a:t/>
            </a:r>
            <a:br>
              <a:rPr lang="ru-RU" dirty="0"/>
            </a:br>
            <a:endParaRPr lang="ru-RU" dirty="0"/>
          </a:p>
        </p:txBody>
      </p:sp>
      <p:sp>
        <p:nvSpPr>
          <p:cNvPr id="3" name="Содержимое 2"/>
          <p:cNvSpPr>
            <a:spLocks noGrp="1"/>
          </p:cNvSpPr>
          <p:nvPr>
            <p:ph idx="4294967295"/>
          </p:nvPr>
        </p:nvSpPr>
        <p:spPr>
          <a:xfrm>
            <a:off x="914400" y="836613"/>
            <a:ext cx="8229600" cy="2664395"/>
          </a:xfrm>
        </p:spPr>
        <p:txBody>
          <a:bodyPr/>
          <a:lstStyle/>
          <a:p>
            <a:endParaRPr lang="kk-KZ" dirty="0" smtClean="0"/>
          </a:p>
          <a:p>
            <a:endParaRPr lang="kk-KZ" dirty="0"/>
          </a:p>
          <a:p>
            <a:pPr>
              <a:buNone/>
            </a:pPr>
            <a:endParaRPr lang="ru-RU" dirty="0"/>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201" name="Диаграмма 4"/>
          <p:cNvGraphicFramePr>
            <a:graphicFrameLocks/>
          </p:cNvGraphicFramePr>
          <p:nvPr/>
        </p:nvGraphicFramePr>
        <p:xfrm>
          <a:off x="899592" y="980728"/>
          <a:ext cx="7056784" cy="2476500"/>
        </p:xfrm>
        <a:graphic>
          <a:graphicData uri="http://schemas.openxmlformats.org/presentationml/2006/ole">
            <mc:AlternateContent xmlns:mc="http://schemas.openxmlformats.org/markup-compatibility/2006">
              <mc:Choice xmlns:v="urn:schemas-microsoft-com:vml" Requires="v">
                <p:oleObj spid="_x0000_s51202" name="Диаграмма" r:id="rId4" imgW="5371041" imgH="2475191" progId="Excel.Sheet.8">
                  <p:embed/>
                </p:oleObj>
              </mc:Choice>
              <mc:Fallback>
                <p:oleObj name="Диаграмма" r:id="rId4" imgW="5371041" imgH="2475191" progId="Excel.Sheet.8">
                  <p:embed/>
                  <p:pic>
                    <p:nvPicPr>
                      <p:cNvPr id="0" name="Диаграмма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980728"/>
                        <a:ext cx="7056784"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4" name="Rectangle 4"/>
          <p:cNvSpPr>
            <a:spLocks noChangeArrowheads="1"/>
          </p:cNvSpPr>
          <p:nvPr/>
        </p:nvSpPr>
        <p:spPr bwMode="auto">
          <a:xfrm>
            <a:off x="0" y="97795"/>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539552" y="3573015"/>
            <a:ext cx="8064896" cy="2215991"/>
          </a:xfrm>
          <a:prstGeom prst="rect">
            <a:avLst/>
          </a:prstGeom>
        </p:spPr>
        <p:txBody>
          <a:bodyPr wrap="square">
            <a:spAutoFit/>
          </a:bodyPr>
          <a:lstStyle/>
          <a:p>
            <a:pPr lvl="0" fontAlgn="base">
              <a:spcBef>
                <a:spcPct val="0"/>
              </a:spcBef>
              <a:spcAft>
                <a:spcPct val="0"/>
              </a:spcAft>
            </a:pPr>
            <a:r>
              <a:rPr lang="kk-KZ" dirty="0" smtClean="0">
                <a:latin typeface="Times New Roman" pitchFamily="18" charset="0"/>
                <a:ea typeface="Calibri" pitchFamily="34" charset="0"/>
                <a:cs typeface="Times New Roman" pitchFamily="18" charset="0"/>
              </a:rPr>
              <a:t> 	</a:t>
            </a:r>
            <a:r>
              <a:rPr lang="kk-KZ" sz="1200" dirty="0" smtClean="0">
                <a:latin typeface="Times New Roman" pitchFamily="18" charset="0"/>
                <a:ea typeface="Calibri" pitchFamily="34" charset="0"/>
                <a:cs typeface="Times New Roman" pitchFamily="18" charset="0"/>
              </a:rPr>
              <a:t>«Зерттей отырып - тәрбиеле, тәрбиелей отырып - зертте»- бұл педагогиканың басты ұстанымдарымның бірі. Оқушыларға  патриоттық  тәрбие  беру  барысындағы жетістіктерім  мен  кемшіліктер арқылы одан сабақ алып, жинақтаған тәжірибелік жұмысымдағы  келтірілген әрекеттерді өз    жұмыстарымда  бұдан да тиімді етіп, пайдаланамын деп ойлаймын. Осы бағыт бойынша атқарылған жұмыстарды саралай келіп, жүйелі жұмыстардың  арқасында  төмендегідей нәтижеге қол жеткіздік.</a:t>
            </a:r>
            <a:r>
              <a:rPr lang="kk-KZ" sz="1200" b="1" dirty="0" smtClean="0">
                <a:latin typeface="Times New Roman" pitchFamily="18" charset="0"/>
                <a:ea typeface="Calibri" pitchFamily="34" charset="0"/>
                <a:cs typeface="Times New Roman" pitchFamily="18" charset="0"/>
              </a:rPr>
              <a:t>   </a:t>
            </a:r>
            <a:endParaRPr lang="ru-RU" sz="1200" dirty="0" smtClean="0">
              <a:latin typeface="Arial" pitchFamily="34" charset="0"/>
              <a:cs typeface="Arial" pitchFamily="34" charset="0"/>
            </a:endParaRPr>
          </a:p>
          <a:p>
            <a:pPr lvl="0" eaLnBrk="0" fontAlgn="base" hangingPunct="0">
              <a:spcBef>
                <a:spcPct val="0"/>
              </a:spcBef>
              <a:spcAft>
                <a:spcPct val="0"/>
              </a:spcAft>
            </a:pPr>
            <a:r>
              <a:rPr lang="kk-KZ" sz="1200" b="1" dirty="0" smtClean="0">
                <a:latin typeface="Times New Roman" pitchFamily="18" charset="0"/>
                <a:ea typeface="Calibri" pitchFamily="34" charset="0"/>
                <a:cs typeface="Times New Roman" pitchFamily="18" charset="0"/>
              </a:rPr>
              <a:t> 1)  Мектебімізде суицид жағдайы тіркелген жоқ.</a:t>
            </a:r>
            <a:endParaRPr lang="ru-RU" sz="1200" dirty="0" smtClean="0">
              <a:latin typeface="Arial" pitchFamily="34" charset="0"/>
              <a:cs typeface="Arial" pitchFamily="34" charset="0"/>
            </a:endParaRPr>
          </a:p>
          <a:p>
            <a:pPr lvl="0" eaLnBrk="0" fontAlgn="base" hangingPunct="0">
              <a:spcBef>
                <a:spcPct val="0"/>
              </a:spcBef>
              <a:spcAft>
                <a:spcPct val="0"/>
              </a:spcAft>
            </a:pPr>
            <a:r>
              <a:rPr lang="kk-KZ" sz="1200" b="1" dirty="0" smtClean="0">
                <a:latin typeface="Times New Roman" pitchFamily="18" charset="0"/>
                <a:ea typeface="Calibri" pitchFamily="34" charset="0"/>
                <a:cs typeface="Times New Roman" pitchFamily="18" charset="0"/>
              </a:rPr>
              <a:t>   2)   Құқықбұзушылық болмаған.</a:t>
            </a:r>
            <a:endParaRPr lang="ru-RU" sz="1200" dirty="0" smtClean="0">
              <a:latin typeface="Arial" pitchFamily="34" charset="0"/>
              <a:cs typeface="Arial" pitchFamily="34" charset="0"/>
            </a:endParaRPr>
          </a:p>
          <a:p>
            <a:pPr lvl="0" eaLnBrk="0" fontAlgn="base" hangingPunct="0">
              <a:spcBef>
                <a:spcPct val="0"/>
              </a:spcBef>
              <a:spcAft>
                <a:spcPct val="0"/>
              </a:spcAft>
            </a:pPr>
            <a:r>
              <a:rPr lang="kk-KZ" sz="1200" b="1" dirty="0" smtClean="0">
                <a:latin typeface="Times New Roman" pitchFamily="18" charset="0"/>
                <a:ea typeface="Calibri" pitchFamily="34" charset="0"/>
                <a:cs typeface="Times New Roman" pitchFamily="18" charset="0"/>
              </a:rPr>
              <a:t>   3)  «Тәуекел» тобында балалар жоқ.</a:t>
            </a:r>
            <a:endParaRPr lang="ru-RU" sz="1200" dirty="0" smtClean="0">
              <a:latin typeface="Arial" pitchFamily="34" charset="0"/>
              <a:cs typeface="Arial" pitchFamily="34" charset="0"/>
            </a:endParaRPr>
          </a:p>
          <a:p>
            <a:pPr lvl="0" eaLnBrk="0" fontAlgn="base" hangingPunct="0">
              <a:spcBef>
                <a:spcPct val="0"/>
              </a:spcBef>
              <a:spcAft>
                <a:spcPct val="0"/>
              </a:spcAft>
            </a:pPr>
            <a:r>
              <a:rPr lang="kk-KZ" sz="1200" b="1" dirty="0" smtClean="0">
                <a:latin typeface="Times New Roman" pitchFamily="18" charset="0"/>
                <a:ea typeface="Calibri" pitchFamily="34" charset="0"/>
                <a:cs typeface="Times New Roman" pitchFamily="18" charset="0"/>
              </a:rPr>
              <a:t>   4) Спирттік ішімдікке әуес оқушылар жоқ.</a:t>
            </a:r>
            <a:endParaRPr lang="ru-RU" sz="1200" dirty="0" smtClean="0">
              <a:latin typeface="Arial" pitchFamily="34" charset="0"/>
              <a:cs typeface="Arial" pitchFamily="34" charset="0"/>
            </a:endParaRPr>
          </a:p>
          <a:p>
            <a:pPr lvl="0" eaLnBrk="0" fontAlgn="base" hangingPunct="0">
              <a:spcBef>
                <a:spcPct val="0"/>
              </a:spcBef>
              <a:spcAft>
                <a:spcPct val="0"/>
              </a:spcAft>
            </a:pPr>
            <a:r>
              <a:rPr lang="kk-KZ" sz="1200" b="1" dirty="0" smtClean="0">
                <a:latin typeface="Times New Roman" pitchFamily="18" charset="0"/>
                <a:ea typeface="Calibri" pitchFamily="34" charset="0"/>
                <a:cs typeface="Times New Roman" pitchFamily="18" charset="0"/>
              </a:rPr>
              <a:t>   5) Дін жолындағы,намаз оқитын оқушылар жоқ.</a:t>
            </a:r>
            <a:endParaRPr lang="ru-RU" sz="1200" dirty="0" smtClean="0">
              <a:latin typeface="Arial" pitchFamily="34" charset="0"/>
              <a:cs typeface="Arial" pitchFamily="34" charset="0"/>
            </a:endParaRPr>
          </a:p>
          <a:p>
            <a:pPr lvl="0" eaLnBrk="0" fontAlgn="base" hangingPunct="0">
              <a:spcBef>
                <a:spcPct val="0"/>
              </a:spcBef>
              <a:spcAft>
                <a:spcPct val="0"/>
              </a:spcAft>
            </a:pPr>
            <a:r>
              <a:rPr lang="kk-KZ" sz="1200" b="1" dirty="0" smtClean="0">
                <a:latin typeface="Times New Roman" pitchFamily="18" charset="0"/>
                <a:ea typeface="Calibri" pitchFamily="34" charset="0"/>
                <a:cs typeface="Times New Roman" pitchFamily="18" charset="0"/>
              </a:rPr>
              <a:t>   6) Аудандық, мектепішілік есепте оқушылар жоқ.</a:t>
            </a:r>
            <a:endParaRPr lang="kk-KZ" sz="1200" dirty="0" smtClean="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0"/>
            <a:ext cx="7772400" cy="2819400"/>
          </a:xfrm>
        </p:spPr>
        <p:txBody>
          <a:bodyPr>
            <a:normAutofit/>
          </a:bodyPr>
          <a:lstStyle/>
          <a:p>
            <a:r>
              <a:rPr lang="kk-KZ" sz="1400" b="1" dirty="0" smtClean="0">
                <a:latin typeface="Times New Roman" pitchFamily="18" charset="0"/>
                <a:cs typeface="Times New Roman" pitchFamily="18" charset="0"/>
              </a:rPr>
              <a:t>Қарашатау жалпы орта білім беретін мектебі бойынша</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kk-KZ" sz="1400" b="1" dirty="0" smtClean="0">
                <a:latin typeface="Times New Roman" pitchFamily="18" charset="0"/>
                <a:cs typeface="Times New Roman" pitchFamily="18" charset="0"/>
              </a:rPr>
              <a:t>3 жылдық әлеуметтік деңгейі әр түрлі отбасынан шыққан оқушылардың</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kk-KZ" sz="1400" b="1" dirty="0" smtClean="0">
                <a:latin typeface="Times New Roman" pitchFamily="18" charset="0"/>
                <a:cs typeface="Times New Roman" pitchFamily="18" charset="0"/>
              </a:rPr>
              <a:t>жалпыға бірдей білім беру қорынан бөлінген киіммен  қамтылуы туралы мониторинг.</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Қарашатау ЖОББ мектебі бойынша жалпыға бірдей білім беру қорынан ата-ананың өтінішімен бөлінген киімдермен (қысқы куртка, етік, мектеп формасы, спорттық киім мен аяқ киім)  әлеуметтік деңгейі әр түрлі отбасынан шыққан оқушылар 2016-2017 оқу жылында- 29 оқушы 227 342 (екі жүз жиырма жеті мың үш жүз қырық екі) теңге, 2017-2018 оқу жылында- 55 оқушы 226 272,57 (екі жүз жиырма алты мың екі жүз жетпіс екі, елу жеті тиын)  теңге,  2018-2019 оқу жылында- 11 оқушы 33 897 (отыз үш мың сегіз жүз тоқсан жеті) теңгеге қамтылды. </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graphicFrame>
        <p:nvGraphicFramePr>
          <p:cNvPr id="4" name="Диаграмма 3"/>
          <p:cNvGraphicFramePr/>
          <p:nvPr/>
        </p:nvGraphicFramePr>
        <p:xfrm>
          <a:off x="14968" y="1828800"/>
          <a:ext cx="9114064"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057400"/>
          </a:xfrm>
        </p:spPr>
        <p:txBody>
          <a:bodyPr>
            <a:normAutofit fontScale="90000"/>
          </a:bodyPr>
          <a:lstStyle/>
          <a:p>
            <a:r>
              <a:rPr lang="kk-KZ" sz="1300" b="1" dirty="0" smtClean="0">
                <a:latin typeface="Times New Roman" pitchFamily="18" charset="0"/>
                <a:cs typeface="Times New Roman" pitchFamily="18" charset="0"/>
              </a:rPr>
              <a:t>Қарашатау жалпы орта білім беретін мектебі бойынша</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r>
              <a:rPr lang="kk-KZ" sz="1300" b="1" dirty="0" smtClean="0">
                <a:latin typeface="Times New Roman" pitchFamily="18" charset="0"/>
                <a:cs typeface="Times New Roman" pitchFamily="18" charset="0"/>
              </a:rPr>
              <a:t>3 жылдық әлеуметтік деңгейі әр түрлі отбасынан шыққан оқушылардың</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r>
              <a:rPr lang="kk-KZ" sz="1300" b="1" dirty="0" smtClean="0">
                <a:latin typeface="Times New Roman" pitchFamily="18" charset="0"/>
                <a:cs typeface="Times New Roman" pitchFamily="18" charset="0"/>
              </a:rPr>
              <a:t>ыстық тамақпен қамтылуы туралы мониторинг.</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Қарашатау ЖОББ мектебінде жалпыға бірдей білім беру қорының рейд нәтижесінде, педагогикалық кеңесте бекітіліп,  мектеп жанында ұйымдастырылған ысытқ тамаққа әлеуметтік деңгейі әр түрлі отбасынан шыққан оқушылар қамтылады. Аталған оқушылардың күнделікті асханаға уақтылы баруын әлеуметтік педагог және тамақтың сапасын мектеп медбикесі қадағалап отырады.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81000" y="1524000"/>
          <a:ext cx="8229600" cy="5217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600" b="1" i="1" dirty="0" smtClean="0"/>
              <a:t>Бастауыш буын бойынша сабақтан қалу туралы диагностикасы,</a:t>
            </a:r>
            <a:r>
              <a:rPr lang="ru-RU" sz="1600" dirty="0" smtClean="0"/>
              <a:t/>
            </a:r>
            <a:br>
              <a:rPr lang="ru-RU" sz="1600" dirty="0" smtClean="0"/>
            </a:br>
            <a:r>
              <a:rPr lang="kk-KZ" sz="1600" b="1" i="1" dirty="0" smtClean="0"/>
              <a:t>2-тоқсан 2019/2020 оқу жылы</a:t>
            </a:r>
            <a:endParaRPr lang="ru-RU" sz="1600" dirty="0"/>
          </a:p>
        </p:txBody>
      </p:sp>
      <p:sp>
        <p:nvSpPr>
          <p:cNvPr id="3" name="Содержимое 2"/>
          <p:cNvSpPr>
            <a:spLocks noGrp="1"/>
          </p:cNvSpPr>
          <p:nvPr>
            <p:ph idx="1"/>
          </p:nvPr>
        </p:nvSpPr>
        <p:spPr/>
        <p:txBody>
          <a:bodyPr/>
          <a:lstStyle/>
          <a:p>
            <a:endParaRPr lang="ru-RU" dirty="0" smtClean="0"/>
          </a:p>
          <a:p>
            <a:endParaRPr lang="ru-RU" dirty="0"/>
          </a:p>
        </p:txBody>
      </p:sp>
      <p:graphicFrame>
        <p:nvGraphicFramePr>
          <p:cNvPr id="4" name="Диаграмма 3"/>
          <p:cNvGraphicFramePr/>
          <p:nvPr/>
        </p:nvGraphicFramePr>
        <p:xfrm>
          <a:off x="247650" y="1924050"/>
          <a:ext cx="7924750" cy="3009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000" b="1" i="1" dirty="0"/>
              <a:t>Орта буын бойынша сабақтан қалу туралы диагностикасы,</a:t>
            </a:r>
            <a:r>
              <a:rPr lang="ru-RU" sz="2000" dirty="0" smtClean="0"/>
              <a:t/>
            </a:r>
            <a:br>
              <a:rPr lang="ru-RU" sz="2000" dirty="0" smtClean="0"/>
            </a:br>
            <a:r>
              <a:rPr lang="kk-KZ" sz="2000" b="1" i="1" dirty="0"/>
              <a:t>2-тоқсан 2019/20 оқу жылы</a:t>
            </a:r>
            <a:r>
              <a:rPr lang="ru-RU" sz="2000" dirty="0" smtClean="0"/>
              <a:t/>
            </a:r>
            <a:br>
              <a:rPr lang="ru-RU" sz="2000" dirty="0" smtClean="0"/>
            </a:br>
            <a:endParaRPr lang="ru-RU" sz="2000" dirty="0"/>
          </a:p>
        </p:txBody>
      </p:sp>
      <p:graphicFrame>
        <p:nvGraphicFramePr>
          <p:cNvPr id="4" name="Содержимое 3"/>
          <p:cNvGraphicFramePr>
            <a:graphicFrameLocks noGrp="1"/>
          </p:cNvGraphicFramePr>
          <p:nvPr>
            <p:ph idx="1"/>
          </p:nvPr>
        </p:nvGraphicFramePr>
        <p:xfrm>
          <a:off x="457200" y="1600201"/>
          <a:ext cx="8229600" cy="37730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3600" b="1" dirty="0" smtClean="0">
                <a:latin typeface="Times New Roman" pitchFamily="18" charset="0"/>
                <a:cs typeface="Times New Roman" pitchFamily="18" charset="0"/>
              </a:rPr>
              <a:t>   </a:t>
            </a:r>
            <a:r>
              <a:rPr lang="kk-KZ" sz="3600" b="1" dirty="0" smtClean="0">
                <a:solidFill>
                  <a:srgbClr val="0070C0"/>
                </a:solidFill>
                <a:latin typeface="Times New Roman" pitchFamily="18" charset="0"/>
                <a:cs typeface="Times New Roman" pitchFamily="18" charset="0"/>
              </a:rPr>
              <a:t>1.Білім беру ұйымының мақсаттары мен міндеттеріне сәйкес мектепішілік бақылаудың (сапаны бақылаудың) алуан түрлерін пайдаланудың нәтижелілігі</a:t>
            </a:r>
            <a:endParaRPr lang="ru-RU" sz="3600" dirty="0">
              <a:solidFill>
                <a:srgbClr val="0070C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1800" b="1" i="1" dirty="0"/>
              <a:t>Жоғары буын бойынша сабақтан қалу туралы диагностикасы,</a:t>
            </a:r>
            <a:r>
              <a:rPr lang="ru-RU" sz="1800" dirty="0" smtClean="0"/>
              <a:t/>
            </a:r>
            <a:br>
              <a:rPr lang="ru-RU" sz="1800" dirty="0" smtClean="0"/>
            </a:br>
            <a:r>
              <a:rPr lang="kk-KZ" sz="1800" b="1" i="1" dirty="0"/>
              <a:t>2-тоқсан 2019/2020 оқу жылы</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755576" y="1600201"/>
          <a:ext cx="7931224" cy="31249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76064"/>
          </a:xfrm>
        </p:spPr>
        <p:txBody>
          <a:bodyPr>
            <a:normAutofit fontScale="90000"/>
          </a:bodyPr>
          <a:lstStyle/>
          <a:p>
            <a:r>
              <a:rPr lang="kk-KZ" sz="2200" b="1" dirty="0" smtClean="0"/>
              <a:t/>
            </a:r>
            <a:br>
              <a:rPr lang="kk-KZ" sz="2200" b="1" dirty="0" smtClean="0"/>
            </a:br>
            <a:r>
              <a:rPr lang="kk-KZ" sz="2200" b="1" dirty="0" smtClean="0"/>
              <a:t/>
            </a:r>
            <a:br>
              <a:rPr lang="kk-KZ" sz="2200" b="1" dirty="0" smtClean="0"/>
            </a:br>
            <a:r>
              <a:rPr lang="kk-KZ" sz="2000" b="1" dirty="0" smtClean="0">
                <a:solidFill>
                  <a:srgbClr val="0070C0"/>
                </a:solidFill>
              </a:rPr>
              <a:t>Соңғы үш оқу жылында оқу-тәрбие жұмысының жоспары бойынша атқарылған шаралардың сандық көрсеткіші</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196753"/>
          <a:ext cx="8229600"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kk-KZ" sz="1800" dirty="0" smtClean="0">
                <a:solidFill>
                  <a:srgbClr val="0070C0"/>
                </a:solidFill>
                <a:latin typeface="Times New Roman" pitchFamily="18" charset="0"/>
                <a:cs typeface="Times New Roman" pitchFamily="18" charset="0"/>
              </a:rPr>
              <a:t>Қарашатау ЖОББ  мектебі бойынша сынып жетекшілерінің  мониторингі</a:t>
            </a: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kk-KZ" sz="1800" dirty="0" smtClean="0">
                <a:solidFill>
                  <a:srgbClr val="0070C0"/>
                </a:solidFill>
                <a:latin typeface="Times New Roman" pitchFamily="18" charset="0"/>
                <a:cs typeface="Times New Roman" pitchFamily="18" charset="0"/>
              </a:rPr>
              <a:t>2019/2020  </a:t>
            </a:r>
            <a:r>
              <a:rPr lang="kk-KZ" sz="1800" dirty="0" smtClean="0">
                <a:solidFill>
                  <a:srgbClr val="0070C0"/>
                </a:solidFill>
                <a:latin typeface="Times New Roman" pitchFamily="18" charset="0"/>
                <a:cs typeface="Times New Roman" pitchFamily="18" charset="0"/>
              </a:rPr>
              <a:t>оқу жылы, 1 жарты жылдық.</a:t>
            </a:r>
            <a:endParaRPr lang="ru-RU" sz="1800" dirty="0">
              <a:solidFill>
                <a:srgbClr val="0070C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611559" y="1486691"/>
          <a:ext cx="7992890" cy="4555130"/>
        </p:xfrm>
        <a:graphic>
          <a:graphicData uri="http://schemas.openxmlformats.org/drawingml/2006/table">
            <a:tbl>
              <a:tblPr/>
              <a:tblGrid>
                <a:gridCol w="399099"/>
                <a:gridCol w="1630506"/>
                <a:gridCol w="617518"/>
                <a:gridCol w="616791"/>
                <a:gridCol w="514476"/>
                <a:gridCol w="413614"/>
                <a:gridCol w="514476"/>
                <a:gridCol w="428851"/>
                <a:gridCol w="533343"/>
                <a:gridCol w="454975"/>
                <a:gridCol w="470214"/>
                <a:gridCol w="470214"/>
                <a:gridCol w="343225"/>
                <a:gridCol w="585588"/>
              </a:tblGrid>
              <a:tr h="242985">
                <a:tc rowSpan="2">
                  <a:txBody>
                    <a:bodyPr/>
                    <a:lstStyle/>
                    <a:p>
                      <a:pPr>
                        <a:lnSpc>
                          <a:spcPct val="115000"/>
                        </a:lnSpc>
                        <a:spcAft>
                          <a:spcPts val="0"/>
                        </a:spcAft>
                      </a:pPr>
                      <a:r>
                        <a:rPr lang="kk-KZ" sz="1000">
                          <a:latin typeface="Times New Roman"/>
                          <a:ea typeface="Times New Roman"/>
                          <a:cs typeface="Times New Roman"/>
                        </a:rPr>
                        <a:t>№</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kk-KZ" sz="1000">
                        <a:latin typeface="Times New Roman"/>
                        <a:ea typeface="Times New Roman"/>
                        <a:cs typeface="Times New Roman"/>
                      </a:endParaRPr>
                    </a:p>
                    <a:p>
                      <a:pPr>
                        <a:lnSpc>
                          <a:spcPct val="115000"/>
                        </a:lnSpc>
                        <a:spcAft>
                          <a:spcPts val="0"/>
                        </a:spcAft>
                      </a:pPr>
                      <a:r>
                        <a:rPr lang="kk-KZ" sz="1000">
                          <a:latin typeface="Times New Roman"/>
                          <a:ea typeface="Times New Roman"/>
                          <a:cs typeface="Times New Roman"/>
                        </a:rPr>
                        <a:t>Аты –жөні</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СЫНЫБЫ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ТӘРБИЕ ДЕҢГЕЙІ</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САБАҚҚА ҚАТЫСЫМЫ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ІС-ШАРА ҚАТЫСЫ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АТА-АНА ЖИНАЛЫ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ЖОСПАРЫ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КҮНДЕЛІК ТЕКСЕРУ</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 БАРЛЫҒЫ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kk-KZ" sz="900">
                          <a:latin typeface="Times New Roman"/>
                          <a:ea typeface="Times New Roman"/>
                          <a:cs typeface="Times New Roman"/>
                        </a:rPr>
                        <a:t>Ескерту</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nSpc>
                          <a:spcPct val="115000"/>
                        </a:lnSpc>
                        <a:spcAft>
                          <a:spcPts val="0"/>
                        </a:spcAft>
                      </a:pPr>
                      <a:r>
                        <a:rPr lang="kk-KZ" sz="900">
                          <a:latin typeface="Times New Roman"/>
                          <a:ea typeface="Times New Roman"/>
                          <a:cs typeface="Times New Roman"/>
                        </a:rPr>
                        <a:t>КЕЗЕКШІЛІК</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kk-KZ" sz="900">
                          <a:latin typeface="Times New Roman"/>
                          <a:ea typeface="Times New Roman"/>
                          <a:cs typeface="Times New Roman"/>
                        </a:rPr>
                        <a:t>ЖАЛПЫ ҰПАЙЫ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79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1000">
                          <a:latin typeface="Times New Roman"/>
                          <a:ea typeface="Times New Roman"/>
                          <a:cs typeface="Times New Roman"/>
                        </a:rPr>
                        <a:t> ө</a:t>
                      </a:r>
                      <a:r>
                        <a:rPr lang="kk-KZ" sz="900">
                          <a:latin typeface="Times New Roman"/>
                          <a:ea typeface="Times New Roman"/>
                          <a:cs typeface="Times New Roman"/>
                        </a:rPr>
                        <a:t>ЗІНІҢ</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900">
                          <a:latin typeface="Times New Roman"/>
                          <a:ea typeface="Times New Roman"/>
                          <a:cs typeface="Times New Roman"/>
                        </a:rPr>
                        <a:t>ОҚУШы</a:t>
                      </a:r>
                      <a:endParaRPr lang="ru-RU" sz="1000">
                        <a:latin typeface="Calibri"/>
                        <a:ea typeface="Times New Roman"/>
                        <a:cs typeface="Times New Roman"/>
                      </a:endParaRPr>
                    </a:p>
                  </a:txBody>
                  <a:tcPr marL="62186" marR="6218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90703">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Кенжеғали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МАД</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Орынбекова  М.К.</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  </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Көрпеш Қанзада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Малайдарова Г.Н.</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20">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Кенжеғали А.Қ.</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 «ә»</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19</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18</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Казиева С.К.</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20</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6</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Арғынбаева Ж.М.</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 «ә»</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7</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Кожаева Г. Ш.</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8</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Биртаева </a:t>
                      </a:r>
                      <a:r>
                        <a:rPr lang="kk-KZ" sz="1100">
                          <a:latin typeface="Times New Roman"/>
                          <a:ea typeface="Times New Roman"/>
                          <a:cs typeface="Times New Roman"/>
                        </a:rPr>
                        <a:t>С.К.</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 «ә»</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19</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19</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9</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Ұлықпанова Қ.С.</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6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19</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17</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10</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Куандыкова Ж.К.</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6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18</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17</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11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Есмагамбетова </a:t>
                      </a:r>
                      <a:r>
                        <a:rPr lang="kk-KZ" sz="1100">
                          <a:latin typeface="Times New Roman"/>
                          <a:ea typeface="Times New Roman"/>
                          <a:cs typeface="Times New Roman"/>
                        </a:rPr>
                        <a:t>Г.С.</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7 «ә»</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12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Мукашева Г.К.</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8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05">
                <a:tc>
                  <a:txBody>
                    <a:bodyPr/>
                    <a:lstStyle/>
                    <a:p>
                      <a:pPr>
                        <a:lnSpc>
                          <a:spcPct val="115000"/>
                        </a:lnSpc>
                        <a:spcAft>
                          <a:spcPts val="0"/>
                        </a:spcAft>
                      </a:pPr>
                      <a:r>
                        <a:rPr lang="kk-KZ" sz="1000">
                          <a:latin typeface="Times New Roman"/>
                          <a:ea typeface="Times New Roman"/>
                          <a:cs typeface="Times New Roman"/>
                        </a:rPr>
                        <a:t>13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Махамбетиярова Ж.О.</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9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14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Азирбаева А.А.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9 «ә»</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20</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20</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621">
                <a:tc>
                  <a:txBody>
                    <a:bodyPr/>
                    <a:lstStyle/>
                    <a:p>
                      <a:pPr>
                        <a:lnSpc>
                          <a:spcPct val="115000"/>
                        </a:lnSpc>
                        <a:spcAft>
                          <a:spcPts val="0"/>
                        </a:spcAft>
                      </a:pPr>
                      <a:r>
                        <a:rPr lang="kk-KZ" sz="1000">
                          <a:latin typeface="Times New Roman"/>
                          <a:ea typeface="Times New Roman"/>
                          <a:cs typeface="Times New Roman"/>
                        </a:rPr>
                        <a:t>15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100">
                          <a:latin typeface="Times New Roman"/>
                          <a:ea typeface="Times New Roman"/>
                          <a:cs typeface="Times New Roman"/>
                        </a:rPr>
                        <a:t>Бегижанова Г.Ж.</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10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21</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03">
                <a:tc>
                  <a:txBody>
                    <a:bodyPr/>
                    <a:lstStyle/>
                    <a:p>
                      <a:pPr>
                        <a:lnSpc>
                          <a:spcPct val="115000"/>
                        </a:lnSpc>
                        <a:spcAft>
                          <a:spcPts val="0"/>
                        </a:spcAft>
                      </a:pPr>
                      <a:r>
                        <a:rPr lang="kk-KZ" sz="1000">
                          <a:latin typeface="Times New Roman"/>
                          <a:ea typeface="Times New Roman"/>
                          <a:cs typeface="Times New Roman"/>
                        </a:rPr>
                        <a:t>16</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А</a:t>
                      </a:r>
                      <a:r>
                        <a:rPr lang="kk-KZ" sz="1100">
                          <a:latin typeface="Times New Roman"/>
                          <a:ea typeface="Times New Roman"/>
                          <a:cs typeface="Times New Roman"/>
                        </a:rPr>
                        <a:t>кмурзина М.Е.</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11 «а»</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4</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3</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Times New Roman"/>
                          <a:cs typeface="Times New Roman"/>
                        </a:rPr>
                        <a:t>25</a:t>
                      </a:r>
                      <a:endParaRPr lang="ru-RU" sz="100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dirty="0">
                          <a:latin typeface="Times New Roman"/>
                          <a:ea typeface="Times New Roman"/>
                          <a:cs typeface="Times New Roman"/>
                        </a:rPr>
                        <a:t>26*</a:t>
                      </a:r>
                      <a:endParaRPr lang="ru-RU" sz="1000" dirty="0">
                        <a:latin typeface="Calibri"/>
                        <a:ea typeface="Times New Roman"/>
                        <a:cs typeface="Times New Roman"/>
                      </a:endParaRPr>
                    </a:p>
                  </a:txBody>
                  <a:tcPr marL="62186" marR="62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kk-KZ" sz="1600" dirty="0" smtClean="0"/>
              <a:t/>
            </a:r>
            <a:br>
              <a:rPr lang="kk-KZ" sz="1600" dirty="0" smtClean="0"/>
            </a:br>
            <a:r>
              <a:rPr lang="kk-KZ" sz="1600" dirty="0" smtClean="0"/>
              <a:t/>
            </a:r>
            <a:br>
              <a:rPr lang="kk-KZ" sz="1600" dirty="0" smtClean="0"/>
            </a:br>
            <a:r>
              <a:rPr lang="kk-KZ" sz="1600" dirty="0" smtClean="0"/>
              <a:t/>
            </a:r>
            <a:br>
              <a:rPr lang="kk-KZ" sz="1600" dirty="0" smtClean="0"/>
            </a:br>
            <a:r>
              <a:rPr lang="kk-KZ" sz="1600" dirty="0" smtClean="0">
                <a:latin typeface="Times New Roman" pitchFamily="18" charset="0"/>
                <a:cs typeface="Times New Roman" pitchFamily="18" charset="0"/>
              </a:rPr>
              <a:t>Қарашатау ЖОББ  мектебі бойынша сынып жетекшілерінің  мониторингі</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2019/20120  оқу жылы, 1 жарты жылдық.</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836613"/>
          <a:ext cx="8229600" cy="5289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000" dirty="0" smtClean="0"/>
              <a:t>Қарашатау орта мектебі бойынша класс  бойынша   жетістіктерінің мониторингі,2018/2019 оқу  жылы</a:t>
            </a:r>
            <a:r>
              <a:rPr lang="ru-RU" sz="2000" dirty="0" smtClean="0"/>
              <a:t/>
            </a:r>
            <a:br>
              <a:rPr lang="ru-RU" sz="2000" dirty="0" smtClean="0"/>
            </a:br>
            <a:endParaRPr lang="ru-RU" sz="2000" dirty="0"/>
          </a:p>
        </p:txBody>
      </p:sp>
      <p:graphicFrame>
        <p:nvGraphicFramePr>
          <p:cNvPr id="4" name="Содержимое 3"/>
          <p:cNvGraphicFramePr>
            <a:graphicFrameLocks noGrp="1"/>
          </p:cNvGraphicFramePr>
          <p:nvPr>
            <p:ph idx="1"/>
          </p:nvPr>
        </p:nvGraphicFramePr>
        <p:xfrm>
          <a:off x="457200" y="1299210"/>
          <a:ext cx="8507413" cy="4907280"/>
        </p:xfrm>
        <a:graphic>
          <a:graphicData uri="http://schemas.openxmlformats.org/drawingml/2006/table">
            <a:tbl>
              <a:tblPr/>
              <a:tblGrid>
                <a:gridCol w="297159"/>
                <a:gridCol w="1183069"/>
                <a:gridCol w="473005"/>
                <a:gridCol w="473562"/>
                <a:gridCol w="473005"/>
                <a:gridCol w="634383"/>
                <a:gridCol w="634383"/>
                <a:gridCol w="710064"/>
                <a:gridCol w="473562"/>
                <a:gridCol w="637722"/>
                <a:gridCol w="545347"/>
                <a:gridCol w="473005"/>
                <a:gridCol w="410679"/>
                <a:gridCol w="614906"/>
                <a:gridCol w="473562"/>
              </a:tblGrid>
              <a:tr h="169145">
                <a:tc>
                  <a:txBody>
                    <a:bodyPr/>
                    <a:lstStyle/>
                    <a:p>
                      <a:pPr>
                        <a:lnSpc>
                          <a:spcPct val="115000"/>
                        </a:lnSpc>
                        <a:spcAft>
                          <a:spcPts val="0"/>
                        </a:spcAft>
                      </a:pPr>
                      <a:r>
                        <a:rPr lang="kk-KZ" sz="1000">
                          <a:latin typeface="Times New Roman"/>
                          <a:ea typeface="Calibri"/>
                          <a:cs typeface="Times New Roman"/>
                        </a:rPr>
                        <a:t>№</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Класс жетекшісі</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Класы </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kk-KZ" sz="1000">
                          <a:latin typeface="Times New Roman"/>
                          <a:ea typeface="Calibri"/>
                          <a:cs typeface="Times New Roman"/>
                        </a:rPr>
                        <a:t>мектепішілік</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kk-KZ" sz="1000">
                          <a:latin typeface="Times New Roman"/>
                          <a:ea typeface="Calibri"/>
                          <a:cs typeface="Times New Roman"/>
                        </a:rPr>
                        <a:t>аудандық</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kk-KZ" sz="1000">
                          <a:latin typeface="Times New Roman"/>
                          <a:ea typeface="Calibri"/>
                          <a:cs typeface="Times New Roman"/>
                        </a:rPr>
                        <a:t> облыстық</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kk-KZ" sz="1000">
                          <a:latin typeface="Times New Roman"/>
                          <a:ea typeface="Calibri"/>
                          <a:cs typeface="Times New Roman"/>
                        </a:rPr>
                        <a:t>Республикалық</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kk-KZ" sz="1000">
                          <a:latin typeface="Times New Roman"/>
                          <a:ea typeface="Calibri"/>
                          <a:cs typeface="Times New Roman"/>
                        </a:rPr>
                        <a:t>халықаралық</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kk-KZ" sz="1000">
                          <a:latin typeface="Times New Roman"/>
                          <a:ea typeface="Calibri"/>
                          <a:cs typeface="Times New Roman"/>
                        </a:rPr>
                        <a:t>Жоба </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45727">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Катысқаны үшін сертификат</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Жүлделі орын</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Катысқаны үшін сертификат</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Жүлделі орын</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Катысқаны үшін сертифи-кат</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Жүлделі орын</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Катысқаны үшін сертификат</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Жүлделі орын</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Катысқаны үшін сертификат</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Жүлделі орын</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Катысқаны үшін сертификат</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Жүлделі орын</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Кенжеғали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МАД</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9</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Казиева С.</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Арғынбаева Ж.</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9</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Орынбекова М.</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Кенжеғали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Сламғалиева С.</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Малайдарова Г.  </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8</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Есмағамбетова Г.</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8</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Еримова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9</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Мукашева Г.</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6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10</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Бақтыбаев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7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Махамбетиярова Ж.</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7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9</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Бегижанова Г.</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8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10</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Бақытқызы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8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Акмурзина М.</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9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10</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4</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Кәдірбай Е.</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9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Абилкаев Ж.</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10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indent="-449580">
                        <a:lnSpc>
                          <a:spcPct val="115000"/>
                        </a:lnSpc>
                        <a:spcAft>
                          <a:spcPts val="0"/>
                        </a:spcAft>
                      </a:pPr>
                      <a:r>
                        <a:rPr lang="kk-KZ" sz="1000">
                          <a:latin typeface="Times New Roman"/>
                          <a:ea typeface="Calibri"/>
                          <a:cs typeface="Times New Roman"/>
                        </a:rPr>
                        <a:t>Еримова М.</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10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r>
                        <a:rPr lang="kk-KZ" sz="1000">
                          <a:latin typeface="Times New Roman"/>
                          <a:ea typeface="Calibri"/>
                          <a:cs typeface="Times New Roman"/>
                        </a:rPr>
                        <a:t>18</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Айтмағамбетова Ә.</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11 «а»</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10</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000">
                          <a:latin typeface="Times New Roman"/>
                          <a:ea typeface="Calibri"/>
                          <a:cs typeface="Times New Roman"/>
                        </a:rPr>
                        <a:t>Барлығы</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17</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89</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51</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26</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89</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10</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13</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000">
                          <a:latin typeface="Times New Roman"/>
                          <a:ea typeface="Calibri"/>
                          <a:cs typeface="Times New Roman"/>
                        </a:rPr>
                        <a:t>20</a:t>
                      </a:r>
                      <a:endParaRPr lang="ru-RU" sz="1000">
                        <a:latin typeface="Calibri"/>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45">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kk-KZ" sz="1000" dirty="0">
                        <a:latin typeface="Times New Roman"/>
                        <a:ea typeface="Calibri"/>
                        <a:cs typeface="Times New Roman"/>
                      </a:endParaRPr>
                    </a:p>
                  </a:txBody>
                  <a:tcPr marL="60170" marR="60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73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pPr algn="l"/>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600" b="1" dirty="0" smtClean="0"/>
              <a:t>Қарашатау орта мектебінің 4 «А» сыныбында өткізілген  «Ашық есік» күнінің қорытындысы  </a:t>
            </a:r>
            <a:br>
              <a:rPr lang="kk-KZ" sz="1600" b="1" dirty="0" smtClean="0"/>
            </a:br>
            <a:r>
              <a:rPr lang="kk-KZ" sz="1600" b="1" dirty="0" smtClean="0"/>
              <a:t>Класс жетекшісі:</a:t>
            </a:r>
            <a:r>
              <a:rPr lang="ru-RU" dirty="0" smtClean="0"/>
              <a:t/>
            </a:r>
            <a:br>
              <a:rPr lang="ru-RU" dirty="0" smtClean="0"/>
            </a:br>
            <a:endParaRPr lang="ru-RU" dirty="0"/>
          </a:p>
        </p:txBody>
      </p:sp>
      <p:sp>
        <p:nvSpPr>
          <p:cNvPr id="778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7828" name="Object 4"/>
          <p:cNvGraphicFramePr>
            <a:graphicFrameLocks noChangeAspect="1"/>
          </p:cNvGraphicFramePr>
          <p:nvPr/>
        </p:nvGraphicFramePr>
        <p:xfrm>
          <a:off x="467544" y="980728"/>
          <a:ext cx="8208912" cy="3672408"/>
        </p:xfrm>
        <a:graphic>
          <a:graphicData uri="http://schemas.openxmlformats.org/presentationml/2006/ole">
            <mc:AlternateContent xmlns:mc="http://schemas.openxmlformats.org/markup-compatibility/2006">
              <mc:Choice xmlns:v="urn:schemas-microsoft-com:vml" Requires="v">
                <p:oleObj spid="_x0000_s77829" name="Диаграмма" r:id="rId3" imgW="9763057" imgH="4752885" progId="MSGraph.Chart.8">
                  <p:embed/>
                </p:oleObj>
              </mc:Choice>
              <mc:Fallback>
                <p:oleObj name="Диаграмма" r:id="rId3" imgW="9763057" imgH="4752885" progId="MSGraph.Char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8208912" cy="3672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p:nvSpPr>
        <p:spPr>
          <a:xfrm rot="10800000" flipV="1">
            <a:off x="971600" y="4672881"/>
            <a:ext cx="5886400" cy="1231106"/>
          </a:xfrm>
          <a:prstGeom prst="rect">
            <a:avLst/>
          </a:prstGeom>
        </p:spPr>
        <p:txBody>
          <a:bodyPr wrap="square">
            <a:spAutoFit/>
          </a:bodyPr>
          <a:lstStyle/>
          <a:p>
            <a:r>
              <a:rPr lang="kk-KZ" sz="1400" b="1" dirty="0" smtClean="0">
                <a:solidFill>
                  <a:srgbClr val="0070C0"/>
                </a:solidFill>
              </a:rPr>
              <a:t>Сыныпта барлығы – 17 оқушы</a:t>
            </a:r>
            <a:endParaRPr lang="ru-RU" sz="1400" dirty="0" smtClean="0">
              <a:solidFill>
                <a:srgbClr val="0070C0"/>
              </a:solidFill>
            </a:endParaRPr>
          </a:p>
          <a:p>
            <a:r>
              <a:rPr lang="kk-KZ" sz="1400" b="1" dirty="0" smtClean="0">
                <a:solidFill>
                  <a:srgbClr val="0070C0"/>
                </a:solidFill>
              </a:rPr>
              <a:t>Қатысқан ата-ана – 11 (69%)</a:t>
            </a:r>
            <a:endParaRPr lang="ru-RU" sz="1400" dirty="0" smtClean="0">
              <a:solidFill>
                <a:srgbClr val="0070C0"/>
              </a:solidFill>
            </a:endParaRPr>
          </a:p>
          <a:p>
            <a:r>
              <a:rPr lang="kk-KZ" sz="1400" b="1" dirty="0" smtClean="0">
                <a:solidFill>
                  <a:srgbClr val="0070C0"/>
                </a:solidFill>
              </a:rPr>
              <a:t>өте жақсы – 2 пікір</a:t>
            </a:r>
            <a:endParaRPr lang="ru-RU" sz="1400" dirty="0" smtClean="0">
              <a:solidFill>
                <a:srgbClr val="0070C0"/>
              </a:solidFill>
            </a:endParaRPr>
          </a:p>
          <a:p>
            <a:r>
              <a:rPr lang="kk-KZ" sz="1400" b="1" dirty="0" smtClean="0">
                <a:solidFill>
                  <a:srgbClr val="0070C0"/>
                </a:solidFill>
              </a:rPr>
              <a:t>жақсы -21 пікір</a:t>
            </a:r>
            <a:endParaRPr lang="ru-RU" sz="1400" dirty="0" smtClean="0">
              <a:solidFill>
                <a:srgbClr val="0070C0"/>
              </a:solidFill>
            </a:endParaRPr>
          </a:p>
          <a:p>
            <a:r>
              <a:rPr lang="kk-KZ" dirty="0" smtClean="0">
                <a:solidFill>
                  <a:srgbClr val="0070C0"/>
                </a:solidFill>
              </a:rPr>
              <a:t> </a:t>
            </a:r>
            <a:endParaRPr lang="ru-RU" dirty="0" smtClean="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kk-KZ" sz="1600" b="1" dirty="0" smtClean="0">
                <a:solidFill>
                  <a:srgbClr val="0070C0"/>
                </a:solidFill>
              </a:rPr>
              <a:t>Қарашатау орта мектебінің 3 «А» сыныбында өткізілген «Ашық есік» күнінің қорытындысы.</a:t>
            </a:r>
            <a:r>
              <a:rPr lang="ru-RU" sz="1600" dirty="0" smtClean="0">
                <a:solidFill>
                  <a:srgbClr val="0070C0"/>
                </a:solidFill>
              </a:rPr>
              <a:t>      </a:t>
            </a:r>
            <a:r>
              <a:rPr lang="kk-KZ" sz="1600" b="1" dirty="0" smtClean="0">
                <a:solidFill>
                  <a:srgbClr val="0070C0"/>
                </a:solidFill>
              </a:rPr>
              <a:t>Класс жетекшісі: Ж.Арғынбаева</a:t>
            </a:r>
            <a:endParaRPr lang="ru-RU" sz="1600" dirty="0">
              <a:solidFill>
                <a:srgbClr val="0070C0"/>
              </a:solidFill>
            </a:endParaRPr>
          </a:p>
        </p:txBody>
      </p:sp>
      <p:sp>
        <p:nvSpPr>
          <p:cNvPr id="3" name="Содержимое 2"/>
          <p:cNvSpPr>
            <a:spLocks noGrp="1"/>
          </p:cNvSpPr>
          <p:nvPr>
            <p:ph idx="1"/>
          </p:nvPr>
        </p:nvSpPr>
        <p:spPr>
          <a:xfrm>
            <a:off x="457200" y="5013176"/>
            <a:ext cx="8229600" cy="1112987"/>
          </a:xfrm>
        </p:spPr>
        <p:txBody>
          <a:bodyPr>
            <a:normAutofit fontScale="32500" lnSpcReduction="20000"/>
          </a:bodyPr>
          <a:lstStyle/>
          <a:p>
            <a:r>
              <a:rPr lang="kk-KZ" b="1" dirty="0" smtClean="0"/>
              <a:t>Сыныпта барлығы -13оқушы </a:t>
            </a:r>
            <a:endParaRPr lang="ru-RU" dirty="0" smtClean="0"/>
          </a:p>
          <a:p>
            <a:r>
              <a:rPr lang="kk-KZ" b="1" dirty="0" smtClean="0"/>
              <a:t>Қатысқаны – 12 ата-ана   (92</a:t>
            </a:r>
            <a:r>
              <a:rPr lang="ru-RU" b="1" dirty="0" smtClean="0"/>
              <a:t>%</a:t>
            </a:r>
            <a:r>
              <a:rPr lang="kk-KZ" b="1" dirty="0" smtClean="0"/>
              <a:t>)</a:t>
            </a:r>
            <a:endParaRPr lang="ru-RU" dirty="0" smtClean="0"/>
          </a:p>
          <a:p>
            <a:r>
              <a:rPr lang="kk-KZ" b="1" dirty="0" smtClean="0"/>
              <a:t>өте жақсы – 20</a:t>
            </a:r>
            <a:endParaRPr lang="ru-RU" dirty="0" smtClean="0"/>
          </a:p>
          <a:p>
            <a:r>
              <a:rPr lang="kk-KZ" b="1" dirty="0" smtClean="0"/>
              <a:t>жақсы- 5</a:t>
            </a:r>
            <a:endParaRPr lang="ru-RU" dirty="0" smtClean="0"/>
          </a:p>
          <a:p>
            <a:r>
              <a:rPr lang="kk-KZ" b="1" dirty="0" smtClean="0"/>
              <a:t>қанағаттанарлық -0</a:t>
            </a:r>
            <a:endParaRPr lang="ru-RU" dirty="0" smtClean="0"/>
          </a:p>
          <a:p>
            <a:r>
              <a:rPr lang="kk-KZ" b="1" dirty="0" smtClean="0"/>
              <a:t>қатысқан мұғалімдер - 0</a:t>
            </a:r>
            <a:endParaRPr lang="ru-RU" dirty="0" smtClean="0"/>
          </a:p>
          <a:p>
            <a:endParaRPr lang="ru-RU" dirty="0"/>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8849" name="Object 1"/>
          <p:cNvGraphicFramePr>
            <a:graphicFrameLocks noChangeAspect="1"/>
          </p:cNvGraphicFramePr>
          <p:nvPr/>
        </p:nvGraphicFramePr>
        <p:xfrm>
          <a:off x="467544" y="1340768"/>
          <a:ext cx="8064896" cy="3312368"/>
        </p:xfrm>
        <a:graphic>
          <a:graphicData uri="http://schemas.openxmlformats.org/presentationml/2006/ole">
            <mc:AlternateContent xmlns:mc="http://schemas.openxmlformats.org/markup-compatibility/2006">
              <mc:Choice xmlns:v="urn:schemas-microsoft-com:vml" Requires="v">
                <p:oleObj spid="_x0000_s78850" name="Диаграмма" r:id="rId3" imgW="9372600" imgH="3914775" progId="MSGraph.Chart.8">
                  <p:embed/>
                </p:oleObj>
              </mc:Choice>
              <mc:Fallback>
                <p:oleObj name="Диаграмма" r:id="rId3" imgW="9372600" imgH="3914775" progId="MSGraph.Chart.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40768"/>
                        <a:ext cx="8064896" cy="3312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Қарашатау орта мектебінің 9 «А» сыныбында өткізілген «Ашық есік» күнінің қорытындысы</a:t>
            </a:r>
            <a:r>
              <a:rPr lang="ru-RU" sz="1800" dirty="0" smtClean="0"/>
              <a:t>. </a:t>
            </a:r>
            <a:r>
              <a:rPr lang="kk-KZ" sz="1800" b="1" dirty="0" smtClean="0"/>
              <a:t>Класс жетекшісі: Ж.Махамбетиярова</a:t>
            </a:r>
            <a:r>
              <a:rPr lang="ru-RU" dirty="0" smtClean="0"/>
              <a:t/>
            </a:r>
            <a:br>
              <a:rPr lang="ru-RU" dirty="0" smtClean="0"/>
            </a:br>
            <a:r>
              <a:rPr lang="kk-KZ"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457200" y="4725144"/>
            <a:ext cx="8229600" cy="1401019"/>
          </a:xfrm>
        </p:spPr>
        <p:txBody>
          <a:bodyPr>
            <a:normAutofit fontScale="32500" lnSpcReduction="20000"/>
          </a:bodyPr>
          <a:lstStyle/>
          <a:p>
            <a:r>
              <a:rPr lang="kk-KZ" b="1" dirty="0" smtClean="0"/>
              <a:t>Сыныпта барлығы -18оқушы (17 ата-ана) </a:t>
            </a:r>
            <a:endParaRPr lang="ru-RU" dirty="0" smtClean="0"/>
          </a:p>
          <a:p>
            <a:r>
              <a:rPr lang="kk-KZ" b="1" dirty="0" smtClean="0"/>
              <a:t>Қатысқаны – 12 ата-ана (71</a:t>
            </a:r>
            <a:r>
              <a:rPr lang="ru-RU" b="1" dirty="0" smtClean="0"/>
              <a:t>%</a:t>
            </a:r>
            <a:r>
              <a:rPr lang="kk-KZ" b="1" dirty="0" smtClean="0"/>
              <a:t>)</a:t>
            </a:r>
            <a:endParaRPr lang="ru-RU" dirty="0" smtClean="0"/>
          </a:p>
          <a:p>
            <a:r>
              <a:rPr lang="kk-KZ" b="1" dirty="0" smtClean="0"/>
              <a:t>өте жақсы – 0</a:t>
            </a:r>
            <a:endParaRPr lang="ru-RU" dirty="0" smtClean="0"/>
          </a:p>
          <a:p>
            <a:r>
              <a:rPr lang="kk-KZ" b="1" dirty="0" smtClean="0"/>
              <a:t>жақсы – 12 пікір</a:t>
            </a:r>
            <a:endParaRPr lang="ru-RU" dirty="0" smtClean="0"/>
          </a:p>
          <a:p>
            <a:r>
              <a:rPr lang="kk-KZ" b="1" dirty="0" smtClean="0"/>
              <a:t>қанағаттанарлық -5 пікір</a:t>
            </a:r>
            <a:endParaRPr lang="ru-RU" dirty="0" smtClean="0"/>
          </a:p>
          <a:p>
            <a:r>
              <a:rPr lang="kk-KZ" b="1" dirty="0" smtClean="0"/>
              <a:t>қатысқан мұғалімдер – 3 </a:t>
            </a:r>
            <a:endParaRPr lang="ru-RU" dirty="0" smtClean="0"/>
          </a:p>
          <a:p>
            <a:pPr>
              <a:buNone/>
            </a:pPr>
            <a:r>
              <a:rPr lang="kk-KZ" dirty="0" smtClean="0"/>
              <a:t> </a:t>
            </a:r>
            <a:endParaRPr lang="ru-RU" dirty="0" smtClean="0"/>
          </a:p>
          <a:p>
            <a:endParaRPr lang="ru-RU"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9873" name="Object 1"/>
          <p:cNvGraphicFramePr>
            <a:graphicFrameLocks noChangeAspect="1"/>
          </p:cNvGraphicFramePr>
          <p:nvPr/>
        </p:nvGraphicFramePr>
        <p:xfrm>
          <a:off x="683567" y="1556792"/>
          <a:ext cx="7920881" cy="2880320"/>
        </p:xfrm>
        <a:graphic>
          <a:graphicData uri="http://schemas.openxmlformats.org/presentationml/2006/ole">
            <mc:AlternateContent xmlns:mc="http://schemas.openxmlformats.org/markup-compatibility/2006">
              <mc:Choice xmlns:v="urn:schemas-microsoft-com:vml" Requires="v">
                <p:oleObj spid="_x0000_s79874" name="Диаграмма" r:id="rId3" imgW="10525057" imgH="3648165" progId="MSGraph.Chart.8">
                  <p:embed/>
                </p:oleObj>
              </mc:Choice>
              <mc:Fallback>
                <p:oleObj name="Диаграмма" r:id="rId3" imgW="10525057" imgH="3648165" progId="MSGraph.Chart.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1556792"/>
                        <a:ext cx="7920881" cy="2880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kk-KZ" sz="1800" dirty="0" smtClean="0"/>
              <a:t/>
            </a:r>
            <a:br>
              <a:rPr lang="kk-KZ" sz="1800" dirty="0" smtClean="0"/>
            </a:br>
            <a:r>
              <a:rPr lang="kk-KZ" sz="1800" dirty="0" smtClean="0"/>
              <a:t/>
            </a:r>
            <a:br>
              <a:rPr lang="kk-KZ" sz="1800" dirty="0" smtClean="0"/>
            </a:br>
            <a:r>
              <a:rPr lang="kk-KZ" sz="1800" dirty="0" smtClean="0"/>
              <a:t>Қарашатау орта мектебі бойынша сынып жетекшілерінің 2-тоқсандағы есеп тапсыру диагностикасы</a:t>
            </a:r>
            <a:r>
              <a:rPr lang="ru-RU" dirty="0" smtClean="0"/>
              <a:t/>
            </a:r>
            <a:br>
              <a:rPr lang="ru-RU" dirty="0" smtClean="0"/>
            </a:br>
            <a:endParaRPr lang="ru-RU" dirty="0"/>
          </a:p>
        </p:txBody>
      </p:sp>
      <p:sp>
        <p:nvSpPr>
          <p:cNvPr id="3" name="Содержимое 2"/>
          <p:cNvSpPr>
            <a:spLocks noGrp="1"/>
          </p:cNvSpPr>
          <p:nvPr>
            <p:ph idx="1"/>
          </p:nvPr>
        </p:nvSpPr>
        <p:spPr>
          <a:xfrm>
            <a:off x="457200" y="4509121"/>
            <a:ext cx="6491064" cy="1368152"/>
          </a:xfrm>
        </p:spPr>
        <p:txBody>
          <a:bodyPr>
            <a:normAutofit fontScale="47500" lnSpcReduction="20000"/>
          </a:bodyPr>
          <a:lstStyle/>
          <a:p>
            <a:r>
              <a:rPr lang="kk-KZ" dirty="0" smtClean="0"/>
              <a:t> </a:t>
            </a:r>
            <a:r>
              <a:rPr lang="kk-KZ" b="1" dirty="0" smtClean="0"/>
              <a:t>Есепті толық тапсырған кл.жетекшілер – 1а,4а, 7а,7ә, 8 а, 9 ә,11а(Г.Малайдарова, , Арғынбаева Ж.М., Г.Есмағамбетова Г.С.,, Ж.Махамбетиярова,  М.Акмурзина )</a:t>
            </a:r>
            <a:endParaRPr lang="ru-RU" dirty="0" smtClean="0"/>
          </a:p>
          <a:p>
            <a:r>
              <a:rPr lang="kk-KZ" b="1" dirty="0" smtClean="0"/>
              <a:t> </a:t>
            </a:r>
            <a:endParaRPr lang="ru-RU" dirty="0" smtClean="0"/>
          </a:p>
          <a:p>
            <a:r>
              <a:rPr lang="kk-KZ" b="1" dirty="0" smtClean="0"/>
              <a:t>Төмен көрсеткіш  - 2ә,2а, 6 а.  (, М.Орынбекова, Қ.Көрпеш, С.Көпбаева)</a:t>
            </a:r>
            <a:endParaRPr lang="ru-RU" dirty="0" smtClean="0"/>
          </a:p>
          <a:p>
            <a:r>
              <a:rPr lang="kk-KZ" b="1" dirty="0" smtClean="0"/>
              <a:t> </a:t>
            </a:r>
            <a:endParaRPr lang="ru-RU" dirty="0" smtClean="0"/>
          </a:p>
          <a:p>
            <a:endParaRPr lang="ru-RU" dirty="0"/>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1921" name="Object 1"/>
          <p:cNvGraphicFramePr>
            <a:graphicFrameLocks noChangeAspect="1"/>
          </p:cNvGraphicFramePr>
          <p:nvPr/>
        </p:nvGraphicFramePr>
        <p:xfrm>
          <a:off x="683567" y="836712"/>
          <a:ext cx="7992889" cy="3816424"/>
        </p:xfrm>
        <a:graphic>
          <a:graphicData uri="http://schemas.openxmlformats.org/presentationml/2006/ole">
            <mc:AlternateContent xmlns:mc="http://schemas.openxmlformats.org/markup-compatibility/2006">
              <mc:Choice xmlns:v="urn:schemas-microsoft-com:vml" Requires="v">
                <p:oleObj spid="_x0000_s81922" name="Диаграмма" r:id="rId3" imgW="9725025" imgH="4686300" progId="MSGraph.Chart.8">
                  <p:embed/>
                </p:oleObj>
              </mc:Choice>
              <mc:Fallback>
                <p:oleObj name="Диаграмма" r:id="rId3" imgW="9725025" imgH="4686300" progId="MSGraph.Chart.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836712"/>
                        <a:ext cx="7992889" cy="3816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lvl="0"/>
            <a:r>
              <a:rPr lang="kk-KZ" sz="1400" b="1" dirty="0" smtClean="0">
                <a:solidFill>
                  <a:srgbClr val="0070C0"/>
                </a:solidFill>
                <a:latin typeface="Times New Roman" pitchFamily="18" charset="0"/>
                <a:ea typeface="Calibri" pitchFamily="34" charset="0"/>
                <a:cs typeface="Times New Roman" pitchFamily="18" charset="0"/>
              </a:rPr>
              <a:t>Соңғы үш оқу жылында оқу-тәрбие жұмысының жоспары бойынша атқарылған шаралардың сандық көрсеткіші:</a:t>
            </a:r>
            <a:r>
              <a:rPr lang="ru-RU" sz="1400" dirty="0" smtClean="0">
                <a:latin typeface="Arial" pitchFamily="34" charset="0"/>
                <a:cs typeface="Arial" pitchFamily="34" charset="0"/>
              </a:rPr>
              <a:t/>
            </a:r>
            <a:br>
              <a:rPr lang="ru-RU" sz="1400" dirty="0" smtClean="0">
                <a:latin typeface="Arial" pitchFamily="34" charset="0"/>
                <a:cs typeface="Arial" pitchFamily="34" charset="0"/>
              </a:rPr>
            </a:br>
            <a:endParaRPr lang="ru-RU" sz="1400" dirty="0"/>
          </a:p>
        </p:txBody>
      </p:sp>
      <p:graphicFrame>
        <p:nvGraphicFramePr>
          <p:cNvPr id="4" name="Содержимое 3"/>
          <p:cNvGraphicFramePr>
            <a:graphicFrameLocks noGrp="1"/>
          </p:cNvGraphicFramePr>
          <p:nvPr>
            <p:ph idx="1"/>
          </p:nvPr>
        </p:nvGraphicFramePr>
        <p:xfrm>
          <a:off x="539551" y="837915"/>
          <a:ext cx="7992889" cy="2130987"/>
        </p:xfrm>
        <a:graphic>
          <a:graphicData uri="http://schemas.openxmlformats.org/drawingml/2006/table">
            <a:tbl>
              <a:tblPr/>
              <a:tblGrid>
                <a:gridCol w="377579"/>
                <a:gridCol w="3559206"/>
                <a:gridCol w="1274122"/>
                <a:gridCol w="1158887"/>
                <a:gridCol w="1623095"/>
              </a:tblGrid>
              <a:tr h="318766">
                <a:tc>
                  <a:txBody>
                    <a:bodyPr/>
                    <a:lstStyle/>
                    <a:p>
                      <a:pPr algn="just">
                        <a:spcAft>
                          <a:spcPts val="0"/>
                        </a:spcAft>
                      </a:pPr>
                      <a:r>
                        <a:rPr lang="kk-KZ" sz="1200" dirty="0">
                          <a:latin typeface="Times New Roman"/>
                          <a:ea typeface="Calibri"/>
                          <a:cs typeface="Times New Roman"/>
                        </a:rPr>
                        <a:t>№</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200" b="1" dirty="0">
                          <a:latin typeface="Times New Roman"/>
                          <a:ea typeface="Calibri"/>
                          <a:cs typeface="Times New Roman"/>
                        </a:rPr>
                        <a:t>Тәрбие бағыттары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b="1">
                          <a:latin typeface="Times New Roman"/>
                          <a:ea typeface="Calibri"/>
                          <a:cs typeface="Times New Roman"/>
                        </a:rPr>
                        <a:t>2018-2019 оқу жылы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b="1">
                          <a:latin typeface="Times New Roman"/>
                          <a:ea typeface="Calibri"/>
                          <a:cs typeface="Times New Roman"/>
                        </a:rPr>
                        <a:t>2019-2020 оқу жылы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b="1">
                          <a:latin typeface="Times New Roman"/>
                          <a:ea typeface="Calibri"/>
                          <a:cs typeface="Times New Roman"/>
                        </a:rPr>
                        <a:t>2020-2021 </a:t>
                      </a:r>
                      <a:endParaRPr lang="ru-RU" sz="1100">
                        <a:latin typeface="Calibri"/>
                        <a:ea typeface="Calibri"/>
                        <a:cs typeface="Times New Roman"/>
                      </a:endParaRPr>
                    </a:p>
                    <a:p>
                      <a:pPr algn="ctr">
                        <a:spcAft>
                          <a:spcPts val="0"/>
                        </a:spcAft>
                      </a:pPr>
                      <a:r>
                        <a:rPr lang="kk-KZ" sz="1200" b="1">
                          <a:latin typeface="Times New Roman"/>
                          <a:ea typeface="Calibri"/>
                          <a:cs typeface="Times New Roman"/>
                        </a:rPr>
                        <a:t>оқу жылы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766">
                <a:tc>
                  <a:txBody>
                    <a:bodyPr/>
                    <a:lstStyle/>
                    <a:p>
                      <a:pPr algn="just">
                        <a:spcAft>
                          <a:spcPts val="0"/>
                        </a:spcAft>
                      </a:pPr>
                      <a:r>
                        <a:rPr lang="kk-KZ" sz="1200" dirty="0">
                          <a:latin typeface="Times New Roman"/>
                          <a:ea typeface="Calibri"/>
                          <a:cs typeface="Times New Roman"/>
                        </a:rPr>
                        <a:t>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a:solidFill>
                            <a:srgbClr val="383838"/>
                          </a:solidFill>
                          <a:latin typeface="Times New Roman"/>
                          <a:ea typeface="Calibri"/>
                          <a:cs typeface="Times New Roman"/>
                        </a:rPr>
                        <a:t>Қазақстандық патриотизм және азаматтық тәрбие, құқықтық тәрбие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45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83">
                <a:tc>
                  <a:txBody>
                    <a:bodyPr/>
                    <a:lstStyle/>
                    <a:p>
                      <a:pPr algn="just">
                        <a:spcAft>
                          <a:spcPts val="0"/>
                        </a:spcAft>
                      </a:pPr>
                      <a:r>
                        <a:rPr lang="kk-KZ" sz="12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383838"/>
                          </a:solidFill>
                          <a:latin typeface="Times New Roman"/>
                          <a:ea typeface="Calibri"/>
                          <a:cs typeface="Times New Roman"/>
                        </a:rPr>
                        <a:t>Рухани - адамгершілік тәрбиесі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42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48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83">
                <a:tc>
                  <a:txBody>
                    <a:bodyPr/>
                    <a:lstStyle/>
                    <a:p>
                      <a:pPr algn="just">
                        <a:spcAft>
                          <a:spcPts val="0"/>
                        </a:spcAft>
                      </a:pPr>
                      <a:r>
                        <a:rPr lang="kk-KZ" sz="12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383838"/>
                          </a:solidFill>
                          <a:latin typeface="Times New Roman"/>
                          <a:ea typeface="Calibri"/>
                          <a:cs typeface="Times New Roman"/>
                        </a:rPr>
                        <a:t>Ұлттық тәрбие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42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83">
                <a:tc>
                  <a:txBody>
                    <a:bodyPr/>
                    <a:lstStyle/>
                    <a:p>
                      <a:pPr algn="just">
                        <a:spcAft>
                          <a:spcPts val="0"/>
                        </a:spcAft>
                      </a:pPr>
                      <a:r>
                        <a:rPr lang="kk-KZ" sz="12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383838"/>
                          </a:solidFill>
                          <a:latin typeface="Times New Roman"/>
                          <a:ea typeface="Calibri"/>
                          <a:cs typeface="Times New Roman"/>
                        </a:rPr>
                        <a:t>Отбасы тәрбиесі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43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49">
                <a:tc>
                  <a:txBody>
                    <a:bodyPr/>
                    <a:lstStyle/>
                    <a:p>
                      <a:pPr algn="just">
                        <a:spcAft>
                          <a:spcPts val="0"/>
                        </a:spcAft>
                      </a:pPr>
                      <a:r>
                        <a:rPr lang="kk-KZ" sz="1200">
                          <a:latin typeface="Times New Roman"/>
                          <a:ea typeface="Calibri"/>
                          <a:cs typeface="Times New Roman"/>
                        </a:rPr>
                        <a:t>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383838"/>
                          </a:solidFill>
                          <a:latin typeface="Times New Roman"/>
                          <a:ea typeface="Calibri"/>
                          <a:cs typeface="Times New Roman"/>
                        </a:rPr>
                        <a:t>Еңбек, экономикалық және экологиялық тәрбие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27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29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49">
                <a:tc>
                  <a:txBody>
                    <a:bodyPr/>
                    <a:lstStyle/>
                    <a:p>
                      <a:pPr algn="just">
                        <a:spcAft>
                          <a:spcPts val="0"/>
                        </a:spcAft>
                      </a:pPr>
                      <a:r>
                        <a:rPr lang="kk-KZ" sz="1200">
                          <a:latin typeface="Times New Roman"/>
                          <a:ea typeface="Calibri"/>
                          <a:cs typeface="Times New Roman"/>
                        </a:rPr>
                        <a:t>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a:solidFill>
                            <a:srgbClr val="383838"/>
                          </a:solidFill>
                          <a:latin typeface="Times New Roman"/>
                          <a:ea typeface="Calibri"/>
                          <a:cs typeface="Times New Roman"/>
                        </a:rPr>
                        <a:t>Зияткерлік тәрбие, ақпараттық мәдениет тәрбиесі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18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25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49">
                <a:tc>
                  <a:txBody>
                    <a:bodyPr/>
                    <a:lstStyle/>
                    <a:p>
                      <a:pPr algn="just">
                        <a:spcAft>
                          <a:spcPts val="0"/>
                        </a:spcAft>
                      </a:pPr>
                      <a:r>
                        <a:rPr lang="kk-KZ" sz="1200">
                          <a:latin typeface="Times New Roman"/>
                          <a:ea typeface="Calibri"/>
                          <a:cs typeface="Times New Roman"/>
                        </a:rPr>
                        <a:t>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a:solidFill>
                            <a:srgbClr val="383838"/>
                          </a:solidFill>
                          <a:latin typeface="Times New Roman"/>
                          <a:ea typeface="Calibri"/>
                          <a:cs typeface="Times New Roman"/>
                        </a:rPr>
                        <a:t>Көп мәдениетті және көркем- эстетикалық тәрбие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dirty="0">
                          <a:latin typeface="Times New Roman"/>
                          <a:ea typeface="Calibri"/>
                          <a:cs typeface="Times New Roman"/>
                        </a:rPr>
                        <a:t>27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18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83">
                <a:tc>
                  <a:txBody>
                    <a:bodyPr/>
                    <a:lstStyle/>
                    <a:p>
                      <a:pPr algn="just">
                        <a:spcAft>
                          <a:spcPts val="0"/>
                        </a:spcAft>
                      </a:pPr>
                      <a:r>
                        <a:rPr lang="kk-KZ" sz="1200">
                          <a:latin typeface="Times New Roman"/>
                          <a:ea typeface="Calibri"/>
                          <a:cs typeface="Times New Roman"/>
                        </a:rPr>
                        <a:t>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200">
                          <a:solidFill>
                            <a:srgbClr val="383838"/>
                          </a:solidFill>
                          <a:latin typeface="Times New Roman"/>
                          <a:ea typeface="Calibri"/>
                          <a:cs typeface="Times New Roman"/>
                        </a:rPr>
                        <a:t>Дене тәрбиесі және салауатты өмір салты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dirty="0">
                          <a:latin typeface="Times New Roman"/>
                          <a:ea typeface="Calibri"/>
                          <a:cs typeface="Times New Roman"/>
                        </a:rPr>
                        <a:t>35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a:latin typeface="Times New Roman"/>
                          <a:ea typeface="Calibri"/>
                          <a:cs typeface="Times New Roman"/>
                        </a:rPr>
                        <a:t>36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200" dirty="0">
                          <a:latin typeface="Times New Roman"/>
                          <a:ea typeface="Calibri"/>
                          <a:cs typeface="Times New Roman"/>
                        </a:rPr>
                        <a:t>41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09" name="Rectangle 1"/>
          <p:cNvSpPr>
            <a:spLocks noChangeArrowheads="1"/>
          </p:cNvSpPr>
          <p:nvPr/>
        </p:nvSpPr>
        <p:spPr bwMode="auto">
          <a:xfrm>
            <a:off x="0" y="4393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Диаграмма 5"/>
          <p:cNvGraphicFramePr/>
          <p:nvPr/>
        </p:nvGraphicFramePr>
        <p:xfrm>
          <a:off x="539552" y="3356992"/>
          <a:ext cx="7920879"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kk-KZ" b="1" dirty="0" smtClean="0">
                <a:solidFill>
                  <a:srgbClr val="0070C0"/>
                </a:solidFill>
                <a:latin typeface="Times New Roman" pitchFamily="18" charset="0"/>
                <a:cs typeface="Times New Roman" pitchFamily="18" charset="0"/>
              </a:rPr>
              <a:t>2.Оқу/сабақ талдауының (оқуды/сабақты бақылау журналы (парақтары) оқуды/сабақты бақылау бағдарламасына сәйкестігі</a:t>
            </a: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800" b="1" dirty="0" smtClean="0">
                <a:solidFill>
                  <a:srgbClr val="0070C0"/>
                </a:solidFill>
                <a:latin typeface="Times New Roman" pitchFamily="18" charset="0"/>
                <a:cs typeface="Times New Roman" pitchFamily="18" charset="0"/>
              </a:rPr>
              <a:t>Жергілікті қоғамдық ұйымдармен  бірлескен жұмыс</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971601" y="1268761"/>
          <a:ext cx="7488831" cy="1296143"/>
        </p:xfrm>
        <a:graphic>
          <a:graphicData uri="http://schemas.openxmlformats.org/drawingml/2006/table">
            <a:tbl>
              <a:tblPr/>
              <a:tblGrid>
                <a:gridCol w="1178605"/>
                <a:gridCol w="835900"/>
                <a:gridCol w="1364857"/>
                <a:gridCol w="860485"/>
                <a:gridCol w="824725"/>
                <a:gridCol w="1161469"/>
                <a:gridCol w="1262790"/>
              </a:tblGrid>
              <a:tr h="997004">
                <a:tc>
                  <a:txBody>
                    <a:bodyPr/>
                    <a:lstStyle/>
                    <a:p>
                      <a:pPr algn="ctr">
                        <a:lnSpc>
                          <a:spcPct val="107000"/>
                        </a:lnSpc>
                        <a:spcAft>
                          <a:spcPts val="0"/>
                        </a:spcAft>
                      </a:pPr>
                      <a:r>
                        <a:rPr lang="kk-KZ" sz="1000" dirty="0">
                          <a:latin typeface="Times New Roman"/>
                          <a:ea typeface="Calibri"/>
                          <a:cs typeface="Times New Roman"/>
                        </a:rPr>
                        <a:t>Құмқұдық ауылдық емханасы, СЭС мекемесі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000">
                          <a:latin typeface="Times New Roman"/>
                          <a:ea typeface="Calibri"/>
                          <a:cs typeface="Times New Roman"/>
                        </a:rPr>
                        <a:t>Аудандық «Жастар» орталығы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000" dirty="0">
                          <a:latin typeface="Times New Roman"/>
                          <a:ea typeface="Calibri"/>
                          <a:cs typeface="Times New Roman"/>
                        </a:rPr>
                        <a:t>Аудандық Ішкі істер бөлімі қызметкерлерімен жұмыс</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000">
                          <a:latin typeface="Times New Roman"/>
                          <a:ea typeface="Calibri"/>
                          <a:cs typeface="Times New Roman"/>
                        </a:rPr>
                        <a:t>Ауылдық кітапхана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000">
                          <a:latin typeface="Times New Roman"/>
                          <a:ea typeface="Calibri"/>
                          <a:cs typeface="Times New Roman"/>
                        </a:rPr>
                        <a:t>Құмқұдық ауылдық округі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000">
                          <a:latin typeface="Times New Roman"/>
                          <a:ea typeface="Calibri"/>
                          <a:cs typeface="Times New Roman"/>
                        </a:rPr>
                        <a:t>Аудандық  Ішкі саясат бөлімі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000">
                          <a:latin typeface="Times New Roman"/>
                          <a:ea typeface="Calibri"/>
                          <a:cs typeface="Times New Roman"/>
                        </a:rPr>
                        <a:t>Ауылдық мәдениет үйі</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139">
                <a:tc>
                  <a:txBody>
                    <a:bodyPr/>
                    <a:lstStyle/>
                    <a:p>
                      <a:pPr algn="ctr">
                        <a:lnSpc>
                          <a:spcPct val="107000"/>
                        </a:lnSpc>
                        <a:spcAft>
                          <a:spcPts val="0"/>
                        </a:spcAft>
                      </a:pPr>
                      <a:r>
                        <a:rPr lang="kk-KZ" sz="1200">
                          <a:latin typeface="Times New Roman"/>
                          <a:ea typeface="Calibri"/>
                          <a:cs typeface="Times New Roman"/>
                        </a:rPr>
                        <a:t>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2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2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2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2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2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200" dirty="0">
                          <a:latin typeface="Times New Roman"/>
                          <a:ea typeface="Calibri"/>
                          <a:cs typeface="Times New Roman"/>
                        </a:rPr>
                        <a:t>6</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971600" y="2780928"/>
          <a:ext cx="7488832" cy="29523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kk-KZ" b="1" dirty="0" smtClean="0">
                <a:solidFill>
                  <a:srgbClr val="0070C0"/>
                </a:solidFill>
                <a:latin typeface="Times New Roman" pitchFamily="18" charset="0"/>
                <a:cs typeface="Times New Roman" pitchFamily="18" charset="0"/>
              </a:rPr>
              <a:t>3.Педагогтердің біліктілік санаттарын, мектепішілік бақылауды (сапаны бақылауды) жүзеге асыру үшін білім алушылардың ерекшеліктерін ескере отырып деңгейлік дескрипторларды пайдаланудың нәтижелілігі</a:t>
            </a: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kk-KZ" dirty="0" smtClean="0">
                <a:solidFill>
                  <a:srgbClr val="0070C0"/>
                </a:solidFill>
                <a:latin typeface="Times New Roman" pitchFamily="18" charset="0"/>
                <a:cs typeface="Times New Roman" pitchFamily="18" charset="0"/>
              </a:rPr>
              <a:t>4.</a:t>
            </a:r>
            <a:r>
              <a:rPr lang="kk-KZ" b="1" dirty="0" smtClean="0"/>
              <a:t> </a:t>
            </a:r>
            <a:r>
              <a:rPr lang="kk-KZ" b="1" dirty="0" smtClean="0">
                <a:solidFill>
                  <a:srgbClr val="0070C0"/>
                </a:solidFill>
                <a:latin typeface="Times New Roman" pitchFamily="18" charset="0"/>
                <a:cs typeface="Times New Roman" pitchFamily="18" charset="0"/>
              </a:rPr>
              <a:t>Жетекшілік ететін бағыт бойынша аудандық/қалалық деңгейде жұмыс тәжірибесін жалпылау және тарату.</a:t>
            </a: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kk-KZ" b="1" dirty="0" smtClean="0">
                <a:solidFill>
                  <a:srgbClr val="0070C0"/>
                </a:solidFill>
                <a:latin typeface="Times New Roman" pitchFamily="18" charset="0"/>
                <a:cs typeface="Times New Roman" pitchFamily="18" charset="0"/>
              </a:rPr>
              <a:t>Басшының орынбасарының инновациялық қызметті, сандық сауаттылықты дамыту тиімділігі </a:t>
            </a: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pPr fontAlgn="base"/>
            <a:r>
              <a:rPr lang="kk-KZ" sz="1600" b="1" dirty="0" smtClean="0">
                <a:solidFill>
                  <a:srgbClr val="0070C0"/>
                </a:solidFill>
                <a:latin typeface="Times New Roman" pitchFamily="18" charset="0"/>
                <a:cs typeface="Times New Roman" pitchFamily="18" charset="0"/>
              </a:rPr>
              <a:t/>
            </a:r>
            <a:br>
              <a:rPr lang="kk-KZ" sz="1600" b="1" dirty="0" smtClean="0">
                <a:solidFill>
                  <a:srgbClr val="0070C0"/>
                </a:solidFill>
                <a:latin typeface="Times New Roman" pitchFamily="18" charset="0"/>
                <a:cs typeface="Times New Roman" pitchFamily="18" charset="0"/>
              </a:rPr>
            </a:br>
            <a:r>
              <a:rPr lang="kk-KZ" sz="1600" b="1" dirty="0" smtClean="0">
                <a:solidFill>
                  <a:srgbClr val="0070C0"/>
                </a:solidFill>
                <a:latin typeface="Times New Roman" pitchFamily="18" charset="0"/>
                <a:cs typeface="Times New Roman" pitchFamily="18" charset="0"/>
              </a:rPr>
              <a:t/>
            </a:r>
            <a:br>
              <a:rPr lang="kk-KZ" sz="1600" b="1" dirty="0" smtClean="0">
                <a:solidFill>
                  <a:srgbClr val="0070C0"/>
                </a:solidFill>
                <a:latin typeface="Times New Roman" pitchFamily="18" charset="0"/>
                <a:cs typeface="Times New Roman" pitchFamily="18" charset="0"/>
              </a:rPr>
            </a:br>
            <a:r>
              <a:rPr lang="kk-KZ" sz="1600" b="1" dirty="0" smtClean="0">
                <a:solidFill>
                  <a:srgbClr val="0070C0"/>
                </a:solidFill>
                <a:latin typeface="Times New Roman" pitchFamily="18" charset="0"/>
                <a:cs typeface="Times New Roman" pitchFamily="18" charset="0"/>
              </a:rPr>
              <a:t>1.Кадр бөлімі дамуының тиімділігі</a:t>
            </a:r>
            <a:r>
              <a:rPr lang="ru-RU" sz="1600" dirty="0" smtClean="0">
                <a:solidFill>
                  <a:srgbClr val="0070C0"/>
                </a:solidFill>
                <a:latin typeface="Times New Roman" pitchFamily="18" charset="0"/>
                <a:cs typeface="Times New Roman" pitchFamily="18" charset="0"/>
              </a:rPr>
              <a:t/>
            </a:r>
            <a:br>
              <a:rPr lang="ru-RU" sz="1600" dirty="0" smtClean="0">
                <a:solidFill>
                  <a:srgbClr val="0070C0"/>
                </a:solidFill>
                <a:latin typeface="Times New Roman" pitchFamily="18" charset="0"/>
                <a:cs typeface="Times New Roman" pitchFamily="18" charset="0"/>
              </a:rPr>
            </a:br>
            <a:r>
              <a:rPr lang="kk-KZ" sz="1600" b="1" dirty="0" smtClean="0">
                <a:solidFill>
                  <a:srgbClr val="0070C0"/>
                </a:solidFill>
                <a:latin typeface="Times New Roman" pitchFamily="18" charset="0"/>
                <a:cs typeface="Times New Roman" pitchFamily="18" charset="0"/>
              </a:rPr>
              <a:t> Педагогикалық ұжымның сапалық құрамы</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755575" y="692697"/>
          <a:ext cx="7992888" cy="2331140"/>
        </p:xfrm>
        <a:graphic>
          <a:graphicData uri="http://schemas.openxmlformats.org/drawingml/2006/table">
            <a:tbl>
              <a:tblPr/>
              <a:tblGrid>
                <a:gridCol w="1198186"/>
                <a:gridCol w="891765"/>
                <a:gridCol w="1558821"/>
                <a:gridCol w="2116667"/>
                <a:gridCol w="2227449"/>
              </a:tblGrid>
              <a:tr h="530676">
                <a:tc>
                  <a:txBody>
                    <a:bodyPr/>
                    <a:lstStyle/>
                    <a:p>
                      <a:pPr>
                        <a:lnSpc>
                          <a:spcPct val="115000"/>
                        </a:lnSpc>
                        <a:spcAft>
                          <a:spcPts val="1000"/>
                        </a:spcAft>
                      </a:pPr>
                      <a:r>
                        <a:rPr lang="kk-KZ" sz="1200" b="1" dirty="0">
                          <a:latin typeface="Times New Roman"/>
                          <a:ea typeface="Calibri"/>
                          <a:cs typeface="Times New Roman"/>
                        </a:rPr>
                        <a:t>Жыл</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1000"/>
                        </a:spcAft>
                      </a:pPr>
                      <a:r>
                        <a:rPr lang="kk-KZ" sz="1200" b="1" dirty="0">
                          <a:latin typeface="Times New Roman"/>
                          <a:ea typeface="Times New Roman"/>
                          <a:cs typeface="Times New Roman"/>
                        </a:rPr>
                        <a:t>Барлық </a:t>
                      </a:r>
                      <a:r>
                        <a:rPr lang="kk-KZ" sz="1200" b="1" dirty="0" smtClean="0">
                          <a:latin typeface="Times New Roman"/>
                          <a:ea typeface="Times New Roman"/>
                          <a:cs typeface="Times New Roman"/>
                        </a:rPr>
                        <a:t>мұғалім-дер</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1000"/>
                        </a:spcAft>
                      </a:pPr>
                      <a:r>
                        <a:rPr lang="kk-KZ" sz="1200" b="1">
                          <a:latin typeface="Times New Roman"/>
                          <a:ea typeface="Times New Roman"/>
                          <a:cs typeface="Times New Roman"/>
                        </a:rPr>
                        <a:t>Жоғары білімді мұғалімдер</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1000"/>
                        </a:spcAft>
                      </a:pPr>
                      <a:r>
                        <a:rPr lang="kk-KZ" sz="1200" b="1">
                          <a:latin typeface="Times New Roman"/>
                          <a:ea typeface="Times New Roman"/>
                          <a:cs typeface="Times New Roman"/>
                        </a:rPr>
                        <a:t>Жоғары және бірінші санатты мұғалімдер</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1000"/>
                        </a:spcAft>
                      </a:pPr>
                      <a:r>
                        <a:rPr lang="kk-KZ" sz="1200" b="1">
                          <a:latin typeface="Times New Roman"/>
                          <a:ea typeface="Times New Roman"/>
                          <a:cs typeface="Times New Roman"/>
                        </a:rPr>
                        <a:t>Магистрлер саны</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39790">
                <a:tc>
                  <a:txBody>
                    <a:bodyPr/>
                    <a:lstStyle/>
                    <a:p>
                      <a:pPr algn="ctr">
                        <a:lnSpc>
                          <a:spcPct val="115000"/>
                        </a:lnSpc>
                        <a:spcAft>
                          <a:spcPts val="1000"/>
                        </a:spcAft>
                      </a:pPr>
                      <a:r>
                        <a:rPr lang="ru-RU" sz="1200">
                          <a:latin typeface="Times New Roman"/>
                          <a:ea typeface="Times New Roman"/>
                          <a:cs typeface="Times New Roman"/>
                        </a:rPr>
                        <a:t>201</a:t>
                      </a:r>
                      <a:r>
                        <a:rPr lang="kk-KZ" sz="1200">
                          <a:latin typeface="Times New Roman"/>
                          <a:ea typeface="Times New Roman"/>
                          <a:cs typeface="Times New Roman"/>
                        </a:rPr>
                        <a:t>8</a:t>
                      </a:r>
                      <a:r>
                        <a:rPr lang="ru-RU" sz="1200">
                          <a:latin typeface="Times New Roman"/>
                          <a:ea typeface="Times New Roman"/>
                          <a:cs typeface="Times New Roman"/>
                        </a:rPr>
                        <a:t>-201</a:t>
                      </a:r>
                      <a:r>
                        <a:rPr lang="kk-KZ" sz="1200">
                          <a:latin typeface="Times New Roman"/>
                          <a:ea typeface="Times New Roman"/>
                          <a:cs typeface="Times New Roman"/>
                        </a:rPr>
                        <a:t>9</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43</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35</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Жоғары-4,Зерттеуші-2,</a:t>
                      </a:r>
                      <a:endParaRPr lang="ru-RU" sz="1100">
                        <a:latin typeface="Calibri"/>
                        <a:ea typeface="Times New Roman"/>
                        <a:cs typeface="Times New Roman"/>
                      </a:endParaRPr>
                    </a:p>
                    <a:p>
                      <a:pPr algn="ctr">
                        <a:lnSpc>
                          <a:spcPct val="115000"/>
                        </a:lnSpc>
                        <a:spcAft>
                          <a:spcPts val="1000"/>
                        </a:spcAft>
                      </a:pPr>
                      <a:r>
                        <a:rPr lang="kk-KZ" sz="1200">
                          <a:latin typeface="Times New Roman"/>
                          <a:ea typeface="Times New Roman"/>
                          <a:cs typeface="Times New Roman"/>
                        </a:rPr>
                        <a:t>1 санатты-3, </a:t>
                      </a:r>
                      <a:r>
                        <a:rPr lang="kk-KZ" sz="1200" b="1">
                          <a:latin typeface="Times New Roman"/>
                          <a:ea typeface="Times New Roman"/>
                          <a:cs typeface="Times New Roman"/>
                        </a:rPr>
                        <a:t>санатсыз</a:t>
                      </a:r>
                      <a:r>
                        <a:rPr lang="kk-KZ" sz="1200">
                          <a:latin typeface="Times New Roman"/>
                          <a:ea typeface="Times New Roma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Жоғары-4,Зерттеуші-2,1 санатты-3, </a:t>
                      </a:r>
                      <a:r>
                        <a:rPr lang="kk-KZ" sz="1200" b="1">
                          <a:latin typeface="Times New Roman"/>
                          <a:ea typeface="Times New Roman"/>
                          <a:cs typeface="Times New Roman"/>
                        </a:rPr>
                        <a:t>санатсыз</a:t>
                      </a:r>
                      <a:r>
                        <a:rPr lang="kk-KZ" sz="1200">
                          <a:latin typeface="Times New Roman"/>
                          <a:ea typeface="Times New Roma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39790">
                <a:tc>
                  <a:txBody>
                    <a:bodyPr/>
                    <a:lstStyle/>
                    <a:p>
                      <a:pPr algn="ctr">
                        <a:lnSpc>
                          <a:spcPct val="115000"/>
                        </a:lnSpc>
                        <a:spcAft>
                          <a:spcPts val="1000"/>
                        </a:spcAft>
                      </a:pPr>
                      <a:r>
                        <a:rPr lang="ru-RU" sz="1200">
                          <a:latin typeface="Times New Roman"/>
                          <a:ea typeface="Times New Roman"/>
                          <a:cs typeface="Times New Roman"/>
                        </a:rPr>
                        <a:t>201</a:t>
                      </a:r>
                      <a:r>
                        <a:rPr lang="kk-KZ" sz="1200">
                          <a:latin typeface="Times New Roman"/>
                          <a:ea typeface="Times New Roman"/>
                          <a:cs typeface="Times New Roman"/>
                        </a:rPr>
                        <a:t>9</a:t>
                      </a:r>
                      <a:r>
                        <a:rPr lang="ru-RU" sz="1200">
                          <a:latin typeface="Times New Roman"/>
                          <a:ea typeface="Times New Roman"/>
                          <a:cs typeface="Times New Roman"/>
                        </a:rPr>
                        <a:t>-20</a:t>
                      </a:r>
                      <a:r>
                        <a:rPr lang="kk-KZ" sz="1200">
                          <a:latin typeface="Times New Roman"/>
                          <a:ea typeface="Times New Roman"/>
                          <a:cs typeface="Times New Roman"/>
                        </a:rPr>
                        <a:t>20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41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29</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Жоғары-4,Зерттеуші-2,</a:t>
                      </a:r>
                      <a:endParaRPr lang="ru-RU" sz="1100">
                        <a:latin typeface="Calibri"/>
                        <a:ea typeface="Times New Roman"/>
                        <a:cs typeface="Times New Roman"/>
                      </a:endParaRPr>
                    </a:p>
                    <a:p>
                      <a:pPr algn="ctr">
                        <a:lnSpc>
                          <a:spcPct val="115000"/>
                        </a:lnSpc>
                        <a:spcAft>
                          <a:spcPts val="1000"/>
                        </a:spcAft>
                      </a:pPr>
                      <a:r>
                        <a:rPr lang="kk-KZ" sz="1200">
                          <a:latin typeface="Times New Roman"/>
                          <a:ea typeface="Times New Roman"/>
                          <a:cs typeface="Times New Roman"/>
                        </a:rPr>
                        <a:t>1 санатты-3, </a:t>
                      </a:r>
                      <a:r>
                        <a:rPr lang="kk-KZ" sz="1200" b="1">
                          <a:latin typeface="Times New Roman"/>
                          <a:ea typeface="Times New Roman"/>
                          <a:cs typeface="Times New Roman"/>
                        </a:rPr>
                        <a:t>санатсыз</a:t>
                      </a:r>
                      <a:r>
                        <a:rPr lang="kk-KZ" sz="1200">
                          <a:latin typeface="Times New Roman"/>
                          <a:ea typeface="Times New Roma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Жоғары-4,Зерттеуші-2,1 санатты-3, </a:t>
                      </a:r>
                      <a:r>
                        <a:rPr lang="kk-KZ" sz="1200" b="1">
                          <a:latin typeface="Times New Roman"/>
                          <a:ea typeface="Times New Roman"/>
                          <a:cs typeface="Times New Roman"/>
                        </a:rPr>
                        <a:t>санатсыз</a:t>
                      </a:r>
                      <a:r>
                        <a:rPr lang="kk-KZ" sz="1200">
                          <a:latin typeface="Times New Roman"/>
                          <a:ea typeface="Times New Roman"/>
                          <a:cs typeface="Times New Roman"/>
                        </a:rPr>
                        <a:t>-8</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9983">
                <a:tc>
                  <a:txBody>
                    <a:bodyPr/>
                    <a:lstStyle/>
                    <a:p>
                      <a:pPr algn="ctr">
                        <a:lnSpc>
                          <a:spcPct val="115000"/>
                        </a:lnSpc>
                        <a:spcAft>
                          <a:spcPts val="1000"/>
                        </a:spcAft>
                      </a:pPr>
                      <a:r>
                        <a:rPr lang="ru-RU" sz="1200">
                          <a:latin typeface="Times New Roman"/>
                          <a:ea typeface="Times New Roman"/>
                          <a:cs typeface="Times New Roman"/>
                        </a:rPr>
                        <a:t>20</a:t>
                      </a:r>
                      <a:r>
                        <a:rPr lang="kk-KZ" sz="1200">
                          <a:latin typeface="Times New Roman"/>
                          <a:ea typeface="Times New Roman"/>
                          <a:cs typeface="Times New Roman"/>
                        </a:rPr>
                        <a:t>20</a:t>
                      </a:r>
                      <a:r>
                        <a:rPr lang="ru-RU" sz="1200">
                          <a:latin typeface="Times New Roman"/>
                          <a:ea typeface="Times New Roman"/>
                          <a:cs typeface="Times New Roman"/>
                        </a:rPr>
                        <a:t>-202</a:t>
                      </a:r>
                      <a:r>
                        <a:rPr lang="kk-KZ" sz="1200">
                          <a:latin typeface="Times New Roman"/>
                          <a:ea typeface="Times New Roman"/>
                          <a:cs typeface="Times New Roman"/>
                        </a:rPr>
                        <a:t>1</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40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dirty="0">
                          <a:latin typeface="Times New Roman"/>
                          <a:ea typeface="Times New Roman"/>
                          <a:cs typeface="Times New Roman"/>
                        </a:rPr>
                        <a:t>19</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a:latin typeface="Times New Roman"/>
                          <a:ea typeface="Times New Roman"/>
                          <a:cs typeface="Times New Roman"/>
                        </a:rPr>
                        <a:t>Жоғары-1,3ерттеуші-4,1 санатты-2,с-10</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kk-KZ" sz="1200" dirty="0">
                          <a:latin typeface="Times New Roman"/>
                          <a:ea typeface="Times New Roman"/>
                          <a:cs typeface="Times New Roman"/>
                        </a:rPr>
                        <a:t>Жоғары-1,3ерттеуші-4,1 санатты-2,с-10</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Диаграмма 4"/>
          <p:cNvGraphicFramePr/>
          <p:nvPr/>
        </p:nvGraphicFramePr>
        <p:xfrm>
          <a:off x="683568" y="3645024"/>
          <a:ext cx="7920880"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899592" y="3105835"/>
            <a:ext cx="7560840" cy="307777"/>
          </a:xfrm>
          <a:prstGeom prst="rect">
            <a:avLst/>
          </a:prstGeom>
        </p:spPr>
        <p:txBody>
          <a:bodyPr wrap="square">
            <a:spAutoFit/>
          </a:bodyPr>
          <a:lstStyle/>
          <a:p>
            <a:pPr lvl="0" fontAlgn="base">
              <a:spcBef>
                <a:spcPct val="0"/>
              </a:spcBef>
              <a:spcAft>
                <a:spcPct val="0"/>
              </a:spcAft>
            </a:pPr>
            <a:r>
              <a:rPr lang="kk-KZ" sz="1400" b="1" dirty="0" smtClean="0">
                <a:latin typeface="Times New Roman" pitchFamily="18" charset="0"/>
                <a:ea typeface="Calibri" pitchFamily="34" charset="0"/>
                <a:cs typeface="Times New Roman" pitchFamily="18" charset="0"/>
              </a:rPr>
              <a:t>3  жылдың ішіндегі қызметкерлердің орташа ауысуы_2_____ %</a:t>
            </a:r>
            <a:endParaRPr lang="kk-KZ" sz="1400"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kk-KZ" sz="1600" b="1" dirty="0" smtClean="0">
                <a:solidFill>
                  <a:srgbClr val="0070C0"/>
                </a:solidFill>
                <a:latin typeface="Times New Roman" pitchFamily="18" charset="0"/>
                <a:cs typeface="Times New Roman" pitchFamily="18" charset="0"/>
              </a:rPr>
              <a:t>II. Білім беру саласының тиімділігі </a:t>
            </a:r>
            <a:r>
              <a:rPr lang="kk-KZ" b="1"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457200" y="620688"/>
            <a:ext cx="8229600" cy="5505475"/>
          </a:xfrm>
        </p:spPr>
        <p:txBody>
          <a:bodyPr/>
          <a:lstStyle/>
          <a:p>
            <a:r>
              <a:rPr lang="kk-KZ" sz="1400" b="1" dirty="0" smtClean="0">
                <a:solidFill>
                  <a:srgbClr val="0070C0"/>
                </a:solidFill>
                <a:latin typeface="Times New Roman" pitchFamily="18" charset="0"/>
                <a:cs typeface="Times New Roman" pitchFamily="18" charset="0"/>
              </a:rPr>
              <a:t>Оқушылар контингенті</a:t>
            </a:r>
            <a:endParaRPr lang="ru-RU" sz="1400" dirty="0" smtClean="0">
              <a:solidFill>
                <a:srgbClr val="0070C0"/>
              </a:solidFill>
              <a:latin typeface="Times New Roman" pitchFamily="18" charset="0"/>
              <a:cs typeface="Times New Roman" pitchFamily="18" charset="0"/>
            </a:endParaRPr>
          </a:p>
          <a:p>
            <a:endParaRPr lang="ru-RU" dirty="0"/>
          </a:p>
        </p:txBody>
      </p:sp>
      <p:graphicFrame>
        <p:nvGraphicFramePr>
          <p:cNvPr id="4" name="Таблица 3"/>
          <p:cNvGraphicFramePr>
            <a:graphicFrameLocks noGrp="1"/>
          </p:cNvGraphicFramePr>
          <p:nvPr/>
        </p:nvGraphicFramePr>
        <p:xfrm>
          <a:off x="827584" y="980729"/>
          <a:ext cx="7632848" cy="1714627"/>
        </p:xfrm>
        <a:graphic>
          <a:graphicData uri="http://schemas.openxmlformats.org/drawingml/2006/table">
            <a:tbl>
              <a:tblPr/>
              <a:tblGrid>
                <a:gridCol w="1529706"/>
                <a:gridCol w="1111800"/>
                <a:gridCol w="1111016"/>
                <a:gridCol w="1328986"/>
                <a:gridCol w="1328986"/>
                <a:gridCol w="1222354"/>
              </a:tblGrid>
              <a:tr h="904086">
                <a:tc>
                  <a:txBody>
                    <a:bodyPr/>
                    <a:lstStyle/>
                    <a:p>
                      <a:pPr fontAlgn="base">
                        <a:lnSpc>
                          <a:spcPct val="107000"/>
                        </a:lnSpc>
                        <a:spcAft>
                          <a:spcPts val="800"/>
                        </a:spcAft>
                      </a:pPr>
                      <a:r>
                        <a:rPr lang="ru-RU" sz="1200">
                          <a:solidFill>
                            <a:srgbClr val="1E1E1E"/>
                          </a:solidFill>
                          <a:latin typeface="Times New Roman"/>
                          <a:ea typeface="Times New Roman"/>
                          <a:cs typeface="Times New Roman"/>
                        </a:rPr>
                        <a:t>Жыл</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ru-RU" sz="1200">
                          <a:solidFill>
                            <a:srgbClr val="1E1E1E"/>
                          </a:solidFill>
                          <a:latin typeface="Times New Roman"/>
                          <a:ea typeface="Times New Roman"/>
                          <a:cs typeface="Times New Roman"/>
                        </a:rPr>
                        <a:t>Барлық оқушылар саны</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ru-RU" sz="1200">
                          <a:solidFill>
                            <a:srgbClr val="1E1E1E"/>
                          </a:solidFill>
                          <a:latin typeface="Times New Roman"/>
                          <a:ea typeface="Times New Roman"/>
                          <a:cs typeface="Times New Roman"/>
                        </a:rPr>
                        <a:t>Кәмелетке толмаған</a:t>
                      </a:r>
                      <a:r>
                        <a:rPr lang="kk-KZ" sz="1200">
                          <a:solidFill>
                            <a:srgbClr val="1E1E1E"/>
                          </a:solidFill>
                          <a:latin typeface="Times New Roman"/>
                          <a:ea typeface="Times New Roman"/>
                          <a:cs typeface="Times New Roman"/>
                        </a:rPr>
                        <a:t>-</a:t>
                      </a:r>
                      <a:r>
                        <a:rPr lang="ru-RU" sz="1200">
                          <a:solidFill>
                            <a:srgbClr val="1E1E1E"/>
                          </a:solidFill>
                          <a:latin typeface="Times New Roman"/>
                          <a:ea typeface="Times New Roman"/>
                          <a:cs typeface="Times New Roman"/>
                        </a:rPr>
                        <a:t>дар оқушы саны</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ru-RU" sz="1200">
                          <a:solidFill>
                            <a:srgbClr val="1E1E1E"/>
                          </a:solidFill>
                          <a:latin typeface="Times New Roman"/>
                          <a:ea typeface="Times New Roman"/>
                          <a:cs typeface="Times New Roman"/>
                        </a:rPr>
                        <a:t>Жетім балалар мен ата-анасының қамқорлығынсыз қалған балалар саны</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ru-RU" sz="1200">
                          <a:solidFill>
                            <a:srgbClr val="1E1E1E"/>
                          </a:solidFill>
                          <a:latin typeface="Times New Roman"/>
                          <a:ea typeface="Times New Roman"/>
                          <a:cs typeface="Times New Roman"/>
                        </a:rPr>
                        <a:t>Толық емес отбасы саны</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a:solidFill>
                            <a:srgbClr val="1E1E1E"/>
                          </a:solidFill>
                          <a:latin typeface="Times New Roman"/>
                          <a:ea typeface="Times New Roman"/>
                          <a:cs typeface="Times New Roman"/>
                        </a:rPr>
                        <a:t>Мүгедек оқушылар саны</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96">
                <a:tc>
                  <a:txBody>
                    <a:bodyPr/>
                    <a:lstStyle/>
                    <a:p>
                      <a:pPr algn="ctr">
                        <a:lnSpc>
                          <a:spcPct val="115000"/>
                        </a:lnSpc>
                        <a:spcAft>
                          <a:spcPts val="1000"/>
                        </a:spcAft>
                      </a:pPr>
                      <a:r>
                        <a:rPr lang="ru-RU" sz="1400">
                          <a:latin typeface="Times New Roman"/>
                          <a:ea typeface="Times New Roman"/>
                          <a:cs typeface="Times New Roman"/>
                        </a:rPr>
                        <a:t>20</a:t>
                      </a:r>
                      <a:r>
                        <a:rPr lang="kk-KZ" sz="1400">
                          <a:latin typeface="Times New Roman"/>
                          <a:ea typeface="Times New Roman"/>
                          <a:cs typeface="Times New Roman"/>
                        </a:rPr>
                        <a:t>18</a:t>
                      </a:r>
                      <a:r>
                        <a:rPr lang="ru-RU" sz="1400">
                          <a:latin typeface="Times New Roman"/>
                          <a:ea typeface="Times New Roman"/>
                          <a:cs typeface="Times New Roman"/>
                        </a:rPr>
                        <a:t>-20</a:t>
                      </a:r>
                      <a:r>
                        <a:rPr lang="kk-KZ" sz="1400">
                          <a:latin typeface="Times New Roman"/>
                          <a:ea typeface="Times New Roman"/>
                          <a:cs typeface="Times New Roman"/>
                        </a:rPr>
                        <a:t>19</a:t>
                      </a:r>
                      <a:endParaRPr lang="ru-RU" sz="1100">
                        <a:latin typeface="Calibri"/>
                        <a:ea typeface="Times New Roman"/>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245</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245</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3</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28</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96">
                <a:tc>
                  <a:txBody>
                    <a:bodyPr/>
                    <a:lstStyle/>
                    <a:p>
                      <a:pPr algn="ctr">
                        <a:lnSpc>
                          <a:spcPct val="115000"/>
                        </a:lnSpc>
                        <a:spcAft>
                          <a:spcPts val="1000"/>
                        </a:spcAft>
                      </a:pPr>
                      <a:r>
                        <a:rPr lang="ru-RU" sz="1400">
                          <a:latin typeface="Times New Roman"/>
                          <a:ea typeface="Times New Roman"/>
                          <a:cs typeface="Times New Roman"/>
                        </a:rPr>
                        <a:t>20</a:t>
                      </a:r>
                      <a:r>
                        <a:rPr lang="kk-KZ" sz="1400">
                          <a:latin typeface="Times New Roman"/>
                          <a:ea typeface="Times New Roman"/>
                          <a:cs typeface="Times New Roman"/>
                        </a:rPr>
                        <a:t>19</a:t>
                      </a:r>
                      <a:r>
                        <a:rPr lang="ru-RU" sz="1400">
                          <a:latin typeface="Times New Roman"/>
                          <a:ea typeface="Times New Roman"/>
                          <a:cs typeface="Times New Roman"/>
                        </a:rPr>
                        <a:t>-20</a:t>
                      </a:r>
                      <a:r>
                        <a:rPr lang="kk-KZ" sz="1400">
                          <a:latin typeface="Times New Roman"/>
                          <a:ea typeface="Times New Roman"/>
                          <a:cs typeface="Times New Roman"/>
                        </a:rPr>
                        <a:t>20</a:t>
                      </a:r>
                      <a:endParaRPr lang="ru-RU" sz="1100">
                        <a:latin typeface="Calibri"/>
                        <a:ea typeface="Times New Roman"/>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239</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239</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3</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23</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96">
                <a:tc>
                  <a:txBody>
                    <a:bodyPr/>
                    <a:lstStyle/>
                    <a:p>
                      <a:pPr algn="ctr">
                        <a:lnSpc>
                          <a:spcPct val="115000"/>
                        </a:lnSpc>
                        <a:spcAft>
                          <a:spcPts val="1000"/>
                        </a:spcAft>
                      </a:pPr>
                      <a:r>
                        <a:rPr lang="ru-RU" sz="1400">
                          <a:latin typeface="Times New Roman"/>
                          <a:ea typeface="Times New Roman"/>
                          <a:cs typeface="Times New Roman"/>
                        </a:rPr>
                        <a:t>20</a:t>
                      </a:r>
                      <a:r>
                        <a:rPr lang="kk-KZ" sz="1400">
                          <a:latin typeface="Times New Roman"/>
                          <a:ea typeface="Times New Roman"/>
                          <a:cs typeface="Times New Roman"/>
                        </a:rPr>
                        <a:t>20</a:t>
                      </a:r>
                      <a:r>
                        <a:rPr lang="ru-RU" sz="1400">
                          <a:latin typeface="Times New Roman"/>
                          <a:ea typeface="Times New Roman"/>
                          <a:cs typeface="Times New Roman"/>
                        </a:rPr>
                        <a:t>-202</a:t>
                      </a:r>
                      <a:r>
                        <a:rPr lang="kk-KZ" sz="1400">
                          <a:latin typeface="Times New Roman"/>
                          <a:ea typeface="Times New Roman"/>
                          <a:cs typeface="Times New Roman"/>
                        </a:rPr>
                        <a:t>1</a:t>
                      </a:r>
                      <a:endParaRPr lang="ru-RU" sz="1100">
                        <a:latin typeface="Calibri"/>
                        <a:ea typeface="Times New Roman"/>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234</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234</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3</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a:solidFill>
                            <a:srgbClr val="1E1E1E"/>
                          </a:solidFill>
                          <a:latin typeface="Times New Roman"/>
                          <a:ea typeface="Times New Roman"/>
                          <a:cs typeface="Times New Roman"/>
                        </a:rPr>
                        <a:t>20</a:t>
                      </a:r>
                      <a:endParaRPr lang="ru-RU" sz="110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kk-KZ" sz="1400" dirty="0">
                          <a:solidFill>
                            <a:srgbClr val="1E1E1E"/>
                          </a:solidFill>
                          <a:latin typeface="Times New Roman"/>
                          <a:ea typeface="Times New Roman"/>
                          <a:cs typeface="Times New Roman"/>
                        </a:rPr>
                        <a:t>2</a:t>
                      </a:r>
                      <a:endParaRPr lang="ru-RU" sz="1100" dirty="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899592" y="2996952"/>
          <a:ext cx="3384376" cy="2990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5148064" y="2996952"/>
          <a:ext cx="2952328" cy="2990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kk-KZ" sz="2000" b="1" dirty="0" smtClean="0"/>
              <a:t>Қарашатау  ЖОББ  мектебінің  әлеуметтік  паспорты туралы мәлімет, </a:t>
            </a:r>
            <a:r>
              <a:rPr lang="ru-RU" sz="2000" dirty="0" smtClean="0"/>
              <a:t/>
            </a:r>
            <a:br>
              <a:rPr lang="ru-RU" sz="2000" dirty="0" smtClean="0"/>
            </a:br>
            <a:endParaRPr lang="ru-RU" sz="2000" dirty="0"/>
          </a:p>
        </p:txBody>
      </p:sp>
      <p:sp>
        <p:nvSpPr>
          <p:cNvPr id="26" name="Содержимое 25"/>
          <p:cNvSpPr>
            <a:spLocks noGrp="1"/>
          </p:cNvSpPr>
          <p:nvPr>
            <p:ph idx="1"/>
          </p:nvPr>
        </p:nvSpPr>
        <p:spPr>
          <a:xfrm>
            <a:off x="457200" y="548680"/>
            <a:ext cx="8229600" cy="5904656"/>
          </a:xfrm>
        </p:spPr>
        <p:txBody>
          <a:bodyPr>
            <a:normAutofit/>
          </a:bodyPr>
          <a:lstStyle/>
          <a:p>
            <a:r>
              <a:rPr lang="kk-KZ" sz="1300" dirty="0" smtClean="0"/>
              <a:t>Сыныбы</a:t>
            </a:r>
            <a:r>
              <a:rPr lang="kk-KZ" sz="1300" dirty="0"/>
              <a:t>:  1-11 </a:t>
            </a:r>
            <a:endParaRPr lang="ru-RU" sz="1300" dirty="0"/>
          </a:p>
          <a:p>
            <a:r>
              <a:rPr lang="kk-KZ" sz="1300" dirty="0"/>
              <a:t>Мектептегі жалпы оқушы саны: </a:t>
            </a:r>
            <a:r>
              <a:rPr lang="kk-KZ" sz="1300" b="1" dirty="0"/>
              <a:t>234</a:t>
            </a:r>
            <a:endParaRPr lang="ru-RU" sz="1300" dirty="0"/>
          </a:p>
          <a:p>
            <a:r>
              <a:rPr lang="kk-KZ" sz="1300" dirty="0"/>
              <a:t>Ұлы: </a:t>
            </a:r>
            <a:r>
              <a:rPr lang="kk-KZ" sz="1300" b="1" dirty="0"/>
              <a:t> 123</a:t>
            </a:r>
            <a:r>
              <a:rPr lang="kk-KZ" sz="1300" dirty="0"/>
              <a:t>		Қызы: </a:t>
            </a:r>
            <a:r>
              <a:rPr lang="kk-KZ" sz="1300" b="1" dirty="0"/>
              <a:t>111</a:t>
            </a:r>
            <a:endParaRPr lang="ru-RU" sz="1300" dirty="0"/>
          </a:p>
          <a:p>
            <a:pPr lvl="0"/>
            <a:r>
              <a:rPr lang="kk-KZ" sz="1300" dirty="0"/>
              <a:t>Көп балалы отбасында тәрбиелнушілер: 72</a:t>
            </a:r>
            <a:endParaRPr lang="ru-RU" sz="1300" dirty="0"/>
          </a:p>
          <a:p>
            <a:pPr lvl="0"/>
            <a:r>
              <a:rPr lang="kk-KZ" sz="1300" dirty="0"/>
              <a:t>Ата-анасы  мүгедек  оқушы:  12</a:t>
            </a:r>
            <a:endParaRPr lang="ru-RU" sz="1300" dirty="0"/>
          </a:p>
          <a:p>
            <a:pPr lvl="0"/>
            <a:r>
              <a:rPr lang="kk-KZ" sz="1300" dirty="0"/>
              <a:t>Қамқоршылықтағы  оқушылар: 3 </a:t>
            </a:r>
            <a:endParaRPr lang="ru-RU" sz="1300" dirty="0"/>
          </a:p>
          <a:p>
            <a:pPr lvl="0"/>
            <a:r>
              <a:rPr lang="kk-KZ" sz="1300" dirty="0"/>
              <a:t>Толық  емес  отбасының балалары /жартылай жетім/ :  12</a:t>
            </a:r>
            <a:endParaRPr lang="ru-RU" sz="1300" dirty="0"/>
          </a:p>
          <a:p>
            <a:pPr lvl="0"/>
            <a:r>
              <a:rPr lang="kk-KZ" sz="1300" dirty="0"/>
              <a:t>Даму мүмкіндігі шектеулі  оқушылар: 2</a:t>
            </a:r>
            <a:endParaRPr lang="ru-RU" sz="1300" dirty="0"/>
          </a:p>
          <a:p>
            <a:pPr lvl="0"/>
            <a:r>
              <a:rPr lang="kk-KZ" sz="1300" dirty="0"/>
              <a:t>Сәтсіз отбасынан шыққан оқушылар /ажырасқан/: 6</a:t>
            </a:r>
            <a:endParaRPr lang="ru-RU" sz="1300" dirty="0"/>
          </a:p>
          <a:p>
            <a:pPr lvl="0"/>
            <a:r>
              <a:rPr lang="kk-KZ" sz="1300" dirty="0"/>
              <a:t>Жалғыз басты ана отбасынан: 6</a:t>
            </a:r>
            <a:endParaRPr lang="ru-RU" sz="1300" dirty="0"/>
          </a:p>
          <a:p>
            <a:pPr lvl="0"/>
            <a:r>
              <a:rPr lang="kk-KZ" sz="1300" dirty="0"/>
              <a:t>Өгей ата-ана тәрбиеленушілері: 5</a:t>
            </a:r>
            <a:endParaRPr lang="ru-RU" sz="1300" dirty="0"/>
          </a:p>
          <a:p>
            <a:pPr lvl="0"/>
            <a:r>
              <a:rPr lang="kk-KZ" sz="1300" dirty="0"/>
              <a:t>Үйде оқитын оқушы: </a:t>
            </a:r>
            <a:r>
              <a:rPr lang="kk-KZ" sz="1300" dirty="0" smtClean="0"/>
              <a:t>1</a:t>
            </a:r>
            <a:r>
              <a:rPr lang="kk-KZ" sz="1300" b="1" dirty="0"/>
              <a:t> </a:t>
            </a:r>
            <a:endParaRPr lang="ru-RU" sz="1300" dirty="0"/>
          </a:p>
          <a:p>
            <a:endParaRPr lang="ru-RU" dirty="0"/>
          </a:p>
        </p:txBody>
      </p:sp>
      <p:graphicFrame>
        <p:nvGraphicFramePr>
          <p:cNvPr id="27" name="Диаграмма 26"/>
          <p:cNvGraphicFramePr/>
          <p:nvPr/>
        </p:nvGraphicFramePr>
        <p:xfrm>
          <a:off x="1626010" y="3789040"/>
          <a:ext cx="5891979" cy="280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TotalTime>
  <Words>1230</Words>
  <Application>Microsoft Office PowerPoint</Application>
  <PresentationFormat>Экран (4:3)</PresentationFormat>
  <Paragraphs>571</Paragraphs>
  <Slides>30</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5" baseType="lpstr">
      <vt:lpstr>Arial</vt:lpstr>
      <vt:lpstr>Calibri</vt:lpstr>
      <vt:lpstr>Times New Roman</vt:lpstr>
      <vt:lpstr>Тема Office</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1.Кадр бөлімі дамуының тиімділігі  Педагогикалық ұжымның сапалық құрамы </vt:lpstr>
      <vt:lpstr>II. Білім беру саласының тиімділігі   </vt:lpstr>
      <vt:lpstr>Қарашатау  ЖОББ  мектебінің  әлеуметтік  паспорты туралы мәлімет,  </vt:lpstr>
      <vt:lpstr>Презентация PowerPoint</vt:lpstr>
      <vt:lpstr> Қарашатау ЖОББ мектебі бойынша әлеуметтік деіңгейі  әр түрлі отбасы туралы диаграммасы </vt:lpstr>
      <vt:lpstr>Отбасының тәрбиелік потенциалдық  туралы диаграммасы </vt:lpstr>
      <vt:lpstr>Кәсіптік бағдар беру жұмысы </vt:lpstr>
      <vt:lpstr>  Қарашатау ЖОББ мектебінде жүргізілген  құқық бұзушылықтың  соңғы  үш жылдағы талдауы </vt:lpstr>
      <vt:lpstr>  Оқушылар өздерінің құқықтық білімін алатын дереккөзі </vt:lpstr>
      <vt:lpstr>Қарашатау жалпы орта білім беретін мектебі бойынша 3 жылдық әлеуметтік деңгейі әр түрлі отбасынан шыққан оқушылардың жалпыға бірдей білім беру қорынан бөлінген киіммен  қамтылуы туралы мониторинг. Қарашатау ЖОББ мектебі бойынша жалпыға бірдей білім беру қорынан ата-ананың өтінішімен бөлінген киімдермен (қысқы куртка, етік, мектеп формасы, спорттық киім мен аяқ киім)  әлеуметтік деңгейі әр түрлі отбасынан шыққан оқушылар 2016-2017 оқу жылында- 29 оқушы 227 342 (екі жүз жиырма жеті мың үш жүз қырық екі) теңге, 2017-2018 оқу жылында- 55 оқушы 226 272,57 (екі жүз жиырма алты мың екі жүз жетпіс екі, елу жеті тиын)  теңге,  2018-2019 оқу жылында- 11 оқушы 33 897 (отыз үш мың сегіз жүз тоқсан жеті) теңгеге қамтылды.  </vt:lpstr>
      <vt:lpstr>Қарашатау жалпы орта білім беретін мектебі бойынша 3 жылдық әлеуметтік деңгейі әр түрлі отбасынан шыққан оқушылардың ыстық тамақпен қамтылуы туралы мониторинг. Қарашатау ЖОББ мектебінде жалпыға бірдей білім беру қорының рейд нәтижесінде, педагогикалық кеңесте бекітіліп,  мектеп жанында ұйымдастырылған ысытқ тамаққа әлеуметтік деңгейі әр түрлі отбасынан шыққан оқушылар қамтылады. Аталған оқушылардың күнделікті асханаға уақтылы баруын әлеуметтік педагог және тамақтың сапасын мектеп медбикесі қадағалап отырады.  </vt:lpstr>
      <vt:lpstr>Бастауыш буын бойынша сабақтан қалу туралы диагностикасы, 2-тоқсан 2019/2020 оқу жылы</vt:lpstr>
      <vt:lpstr>Орта буын бойынша сабақтан қалу туралы диагностикасы, 2-тоқсан 2019/20 оқу жылы </vt:lpstr>
      <vt:lpstr>Жоғары буын бойынша сабақтан қалу туралы диагностикасы, 2-тоқсан 2019/2020 оқу жылы </vt:lpstr>
      <vt:lpstr>  Соңғы үш оқу жылында оқу-тәрбие жұмысының жоспары бойынша атқарылған шаралардың сандық көрсеткіші </vt:lpstr>
      <vt:lpstr>Қарашатау ЖОББ  мектебі бойынша сынып жетекшілерінің  мониторингі 2019/2020  оқу жылы, 1 жарты жылдық.</vt:lpstr>
      <vt:lpstr>   Қарашатау ЖОББ  мектебі бойынша сынып жетекшілерінің  мониторингі 2019/20120  оқу жылы, 1 жарты жылдық. </vt:lpstr>
      <vt:lpstr>Қарашатау орта мектебі бойынша класс  бойынша   жетістіктерінің мониторингі,2018/2019 оқу  жылы </vt:lpstr>
      <vt:lpstr>   Қарашатау орта мектебінің 4 «А» сыныбында өткізілген  «Ашық есік» күнінің қорытындысы   Класс жетекшісі: </vt:lpstr>
      <vt:lpstr>Қарашатау орта мектебінің 3 «А» сыныбында өткізілген «Ашық есік» күнінің қорытындысы.      Класс жетекшісі: Ж.Арғынбаева</vt:lpstr>
      <vt:lpstr>     Қарашатау орта мектебінің 9 «А» сыныбында өткізілген «Ашық есік» күнінің қорытындысы. Класс жетекшісі: Ж.Махамбетиярова   </vt:lpstr>
      <vt:lpstr>  Қарашатау орта мектебі бойынша сынып жетекшілерінің 2-тоқсандағы есеп тапсыру диагностикасы </vt:lpstr>
      <vt:lpstr>Соңғы үш оқу жылында оқу-тәрбие жұмысының жоспары бойынша атқарылған шаралардың сандық көрсеткіші: </vt:lpstr>
      <vt:lpstr>Жергілікті қоғамдық ұйымдармен  бірлескен жұмыс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PC</cp:lastModifiedBy>
  <cp:revision>106</cp:revision>
  <dcterms:created xsi:type="dcterms:W3CDTF">2021-06-30T05:53:58Z</dcterms:created>
  <dcterms:modified xsi:type="dcterms:W3CDTF">2021-12-10T10:58:53Z</dcterms:modified>
</cp:coreProperties>
</file>